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wdp" ContentType="image/vnd.ms-photo"/>
  <Default Extension="gif" ContentType="image/gi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diagrams/data1.xml" ContentType="application/vnd.openxmlformats-officedocument.drawingml.diagramData+xml"/>
  <Override PartName="/ppt/diagrams/layout1.xml" ContentType="application/vnd.openxmlformats-officedocument.drawingml.diagramLayout+xml"/>
  <Override PartName="/ppt/diagrams/quickStyle1.xml" ContentType="application/vnd.openxmlformats-officedocument.drawingml.diagramStyle+xml"/>
  <Override PartName="/ppt/diagrams/colors1.xml" ContentType="application/vnd.openxmlformats-officedocument.drawingml.diagramColors+xml"/>
  <Override PartName="/ppt/diagrams/drawing1.xml" ContentType="application/vnd.ms-office.drawingml.diagramDrawing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57" r:id="rId3"/>
    <p:sldId id="260" r:id="rId4"/>
    <p:sldId id="264" r:id="rId5"/>
    <p:sldId id="258" r:id="rId6"/>
    <p:sldId id="259" r:id="rId7"/>
    <p:sldId id="261" r:id="rId8"/>
    <p:sldId id="262" r:id="rId9"/>
    <p:sldId id="263" r:id="rId10"/>
    <p:sldId id="265" r:id="rId11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987" autoAdjust="0"/>
    <p:restoredTop sz="94660"/>
  </p:normalViewPr>
  <p:slideViewPr>
    <p:cSldViewPr snapToGrid="0">
      <p:cViewPr varScale="1">
        <p:scale>
          <a:sx n="91" d="100"/>
          <a:sy n="91" d="100"/>
        </p:scale>
        <p:origin x="84" y="84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ableStyles" Target="tableStyles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theme" Target="theme/theme1.xml"/></Relationships>
</file>

<file path=ppt/diagrams/colors1.xml><?xml version="1.0" encoding="utf-8"?>
<dgm:colorsDef xmlns:dgm="http://schemas.openxmlformats.org/drawingml/2006/diagram" xmlns:a="http://schemas.openxmlformats.org/drawingml/2006/main" uniqueId="urn:microsoft.com/office/officeart/2005/8/colors/colorful2">
  <dgm:title val=""/>
  <dgm:desc val=""/>
  <dgm:catLst>
    <dgm:cat type="colorful" pri="10200"/>
  </dgm:catLst>
  <dgm:styleLbl name="node0">
    <dgm:fillClrLst meth="repeat">
      <a:schemeClr val="accent1"/>
    </dgm:fillClrLst>
    <dgm:linClrLst meth="repeat">
      <a:schemeClr val="lt1"/>
    </dgm:linClrLst>
    <dgm:effectClrLst/>
    <dgm:txLinClrLst/>
    <dgm:txFillClrLst/>
    <dgm:txEffectClrLst/>
  </dgm:styleLbl>
  <dgm:styleLbl name="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alignNode1">
    <dgm:fillClrLst>
      <a:schemeClr val="accent2"/>
      <a:schemeClr val="accent3"/>
    </dgm:fillClrLst>
    <dgm:linClrLst>
      <a:schemeClr val="accent2"/>
      <a:schemeClr val="accent3"/>
    </dgm:linClrLst>
    <dgm:effectClrLst/>
    <dgm:txLinClrLst/>
    <dgm:txFillClrLst/>
    <dgm:txEffectClrLst/>
  </dgm:styleLbl>
  <dgm:styleLbl name="lnNode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vennNode1">
    <dgm:fillClrLst>
      <a:schemeClr val="accent2">
        <a:alpha val="50000"/>
      </a:schemeClr>
      <a:schemeClr val="accent3">
        <a:alpha val="50000"/>
      </a:schemeClr>
    </dgm:fillClrLst>
    <dgm:linClrLst meth="repeat">
      <a:schemeClr val="lt1"/>
    </dgm:linClrLst>
    <dgm:effectClrLst/>
    <dgm:txLinClrLst/>
    <dgm:txFillClrLst/>
    <dgm:txEffectClrLst/>
  </dgm:styleLbl>
  <dgm:styleLbl name="node2">
    <dgm:fillClrLst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node3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node4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fgImgPlace1">
    <dgm:fillClrLst>
      <a:schemeClr val="accent2">
        <a:tint val="50000"/>
      </a:schemeClr>
      <a:schemeClr val="accent3">
        <a:tint val="5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align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ImgPlace1">
    <dgm:fillClrLst>
      <a:schemeClr val="accent2">
        <a:tint val="50000"/>
      </a:schemeClr>
      <a:schemeClr val="accent3">
        <a:tint val="20000"/>
      </a:schemeClr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f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bgSibTrans2D1">
    <dgm:fillClrLst>
      <a:schemeClr val="accent2"/>
      <a:schemeClr val="accent3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sibTrans1D1">
    <dgm:fillClrLst/>
    <dgm:linClrLst>
      <a:schemeClr val="accent2"/>
      <a:schemeClr val="accent3"/>
    </dgm:linClrLst>
    <dgm:effectClrLst/>
    <dgm:txLinClrLst/>
    <dgm:txFillClrLst meth="repeat">
      <a:schemeClr val="tx1"/>
    </dgm:txFillClrLst>
    <dgm:txEffectClrLst/>
  </dgm:styleLbl>
  <dgm:styleLbl name="callout">
    <dgm:fillClrLst meth="repeat">
      <a:schemeClr val="accent2"/>
    </dgm:fillClrLst>
    <dgm:linClrLst meth="repeat">
      <a:schemeClr val="accent2">
        <a:tint val="50000"/>
      </a:schemeClr>
    </dgm:linClrLst>
    <dgm:effectClrLst/>
    <dgm:txLinClrLst/>
    <dgm:txFillClrLst meth="repeat">
      <a:schemeClr val="tx1"/>
    </dgm:txFillClrLst>
    <dgm:txEffectClrLst/>
  </dgm:styleLbl>
  <dgm:styleLbl name="asst0">
    <dgm:fillClrLst meth="repeat">
      <a:schemeClr val="accent2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1">
    <dgm:fillClrLst meth="repeat">
      <a:schemeClr val="accent3"/>
    </dgm:fillClrLst>
    <dgm:linClrLst meth="repeat">
      <a:schemeClr val="lt1">
        <a:shade val="80000"/>
      </a:schemeClr>
    </dgm:linClrLst>
    <dgm:effectClrLst/>
    <dgm:txLinClrLst/>
    <dgm:txFillClrLst/>
    <dgm:txEffectClrLst/>
  </dgm:styleLbl>
  <dgm:styleLbl name="asst2">
    <dgm:fillClrLst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asst3">
    <dgm:fillClrLst>
      <a:schemeClr val="accent5"/>
    </dgm:fillClrLst>
    <dgm:linClrLst meth="repeat">
      <a:schemeClr val="lt1"/>
    </dgm:linClrLst>
    <dgm:effectClrLst/>
    <dgm:txLinClrLst/>
    <dgm:txFillClrLst/>
    <dgm:txEffectClrLst/>
  </dgm:styleLbl>
  <dgm:styleLbl name="asst4">
    <dgm:fillClrLst>
      <a:schemeClr val="accent6"/>
    </dgm:fillClrLst>
    <dgm:linClrLst meth="repeat">
      <a:schemeClr val="lt1"/>
    </dgm:linClrLst>
    <dgm:effectClrLst/>
    <dgm:txLinClrLst/>
    <dgm:txFillClrLst/>
    <dgm:txEffectClrLst/>
  </dgm:styleLbl>
  <dgm:styleLbl name="parChTrans2D1">
    <dgm:fillClrLst meth="repeat">
      <a:schemeClr val="accent2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2D2">
    <dgm:fillClrLst meth="repeat">
      <a:schemeClr val="accent3"/>
    </dgm:fillClrLst>
    <dgm:linClrLst meth="repeat">
      <a:schemeClr val="lt1"/>
    </dgm:linClrLst>
    <dgm:effectClrLst/>
    <dgm:txLinClrLst/>
    <dgm:txFillClrLst/>
    <dgm:txEffectClrLst/>
  </dgm:styleLbl>
  <dgm:styleLbl name="parChTrans2D3">
    <dgm:fillClrLst meth="repeat">
      <a:schemeClr val="accent4"/>
    </dgm:fillClrLst>
    <dgm:linClrLst meth="repeat">
      <a:schemeClr val="lt1"/>
    </dgm:linClrLst>
    <dgm:effectClrLst/>
    <dgm:txLinClrLst/>
    <dgm:txFillClrLst/>
    <dgm:txEffectClrLst/>
  </dgm:styleLbl>
  <dgm:styleLbl name="parChTrans2D4">
    <dgm:fillClrLst meth="repeat">
      <a:schemeClr val="accent5"/>
    </dgm:fillClrLst>
    <dgm:linClrLst meth="repeat">
      <a:schemeClr val="lt1"/>
    </dgm:linClrLst>
    <dgm:effectClrLst/>
    <dgm:txLinClrLst/>
    <dgm:txFillClrLst meth="repeat">
      <a:schemeClr val="lt1"/>
    </dgm:txFillClrLst>
    <dgm:txEffectClrLst/>
  </dgm:styleLbl>
  <dgm:styleLbl name="parChTrans1D1">
    <dgm:fillClrLst meth="repeat">
      <a:schemeClr val="accent2"/>
    </dgm:fillClrLst>
    <dgm:linClrLst meth="repeat">
      <a:schemeClr val="accent2"/>
    </dgm:linClrLst>
    <dgm:effectClrLst/>
    <dgm:txLinClrLst/>
    <dgm:txFillClrLst meth="repeat">
      <a:schemeClr val="tx1"/>
    </dgm:txFillClrLst>
    <dgm:txEffectClrLst/>
  </dgm:styleLbl>
  <dgm:styleLbl name="parChTrans1D2">
    <dgm:fillClrLst meth="repeat">
      <a:schemeClr val="accent2">
        <a:tint val="90000"/>
      </a:schemeClr>
    </dgm:fillClrLst>
    <dgm:linClrLst meth="repeat">
      <a:schemeClr val="accent3"/>
    </dgm:linClrLst>
    <dgm:effectClrLst/>
    <dgm:txLinClrLst/>
    <dgm:txFillClrLst meth="repeat">
      <a:schemeClr val="tx1"/>
    </dgm:txFillClrLst>
    <dgm:txEffectClrLst/>
  </dgm:styleLbl>
  <dgm:styleLbl name="parChTrans1D3">
    <dgm:fillClrLst meth="repeat">
      <a:schemeClr val="accent2">
        <a:tint val="70000"/>
      </a:schemeClr>
    </dgm:fillClrLst>
    <dgm:linClrLst meth="repeat">
      <a:schemeClr val="accent4"/>
    </dgm:linClrLst>
    <dgm:effectClrLst/>
    <dgm:txLinClrLst/>
    <dgm:txFillClrLst meth="repeat">
      <a:schemeClr val="tx1"/>
    </dgm:txFillClrLst>
    <dgm:txEffectClrLst/>
  </dgm:styleLbl>
  <dgm:styleLbl name="parChTrans1D4">
    <dgm:fillClrLst meth="repeat">
      <a:schemeClr val="accent2">
        <a:tint val="50000"/>
      </a:schemeClr>
    </dgm:fillClrLst>
    <dgm:linClrLst meth="repeat">
      <a:schemeClr val="accent5"/>
    </dgm:linClrLst>
    <dgm:effectClrLst/>
    <dgm:txLinClrLst/>
    <dgm:txFillClrLst meth="repeat">
      <a:schemeClr val="tx1"/>
    </dgm:txFillClrLst>
    <dgm:txEffectClrLst/>
  </dgm:styleLbl>
  <dgm:styleLbl name="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conF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align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trAlignAcc1">
    <dgm:fillClrLst meth="repeat">
      <a:schemeClr val="lt1">
        <a:alpha val="40000"/>
      </a:schemeClr>
    </dgm:fillClrLst>
    <dgm:linClrLst meth="repeat">
      <a:schemeClr val="accent2"/>
    </dgm:linClrLst>
    <dgm:effectClrLst/>
    <dgm:txLinClrLst/>
    <dgm:txFillClrLst meth="repeat">
      <a:schemeClr val="dk1"/>
    </dgm:txFillClrLst>
    <dgm:txEffectClrLst/>
  </dgm:styleLbl>
  <dgm:styleLbl name="bgAcc1">
    <dgm:fillClrLst meth="repeat">
      <a:schemeClr val="lt1">
        <a:alpha val="90000"/>
      </a:schemeClr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F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Align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solidBgAcc1">
    <dgm:fillClrLst meth="repeat">
      <a:schemeClr val="lt1"/>
    </dgm:fillClrLst>
    <dgm:linClrLst>
      <a:schemeClr val="accent2"/>
      <a:schemeClr val="accent3"/>
    </dgm:linClrLst>
    <dgm:effectClrLst/>
    <dgm:txLinClrLst/>
    <dgm:txFillClrLst meth="repeat">
      <a:schemeClr val="dk1"/>
    </dgm:txFillClrLst>
    <dgm:txEffectClrLst/>
  </dgm:styleLbl>
  <dgm:styleLbl name="f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align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bgAccFollowNode1">
    <dgm:fillClrLst>
      <a:schemeClr val="accent2">
        <a:tint val="40000"/>
        <a:alpha val="90000"/>
      </a:schemeClr>
      <a:schemeClr val="accent3">
        <a:tint val="40000"/>
        <a:alpha val="90000"/>
      </a:schemeClr>
    </dgm:fillClrLst>
    <dgm:linClrLst>
      <a:schemeClr val="accent2">
        <a:tint val="40000"/>
        <a:alpha val="90000"/>
      </a:schemeClr>
      <a:schemeClr val="accent3">
        <a:tint val="40000"/>
        <a:alpha val="90000"/>
      </a:schemeClr>
    </dgm:linClrLst>
    <dgm:effectClrLst/>
    <dgm:txLinClrLst/>
    <dgm:txFillClrLst meth="repeat">
      <a:schemeClr val="dk1"/>
    </dgm:txFillClrLst>
    <dgm:txEffectClrLst/>
  </dgm:styleLbl>
  <dgm:styleLbl name="fgAcc0">
    <dgm:fillClrLst meth="repeat">
      <a:schemeClr val="lt1">
        <a:alpha val="90000"/>
      </a:schemeClr>
    </dgm:fillClrLst>
    <dgm:linClrLst>
      <a:schemeClr val="accent1"/>
    </dgm:linClrLst>
    <dgm:effectClrLst/>
    <dgm:txLinClrLst/>
    <dgm:txFillClrLst meth="repeat">
      <a:schemeClr val="dk1"/>
    </dgm:txFillClrLst>
    <dgm:txEffectClrLst/>
  </dgm:styleLbl>
  <dgm:styleLbl name="fgAcc2">
    <dgm:fillClrLst meth="repeat">
      <a:schemeClr val="lt1">
        <a:alpha val="90000"/>
      </a:schemeClr>
    </dgm:fillClrLst>
    <dgm:linClrLst>
      <a:schemeClr val="accent3"/>
    </dgm:linClrLst>
    <dgm:effectClrLst/>
    <dgm:txLinClrLst/>
    <dgm:txFillClrLst meth="repeat">
      <a:schemeClr val="dk1"/>
    </dgm:txFillClrLst>
    <dgm:txEffectClrLst/>
  </dgm:styleLbl>
  <dgm:styleLbl name="fgAcc3">
    <dgm:fillClrLst meth="repeat">
      <a:schemeClr val="lt1">
        <a:alpha val="90000"/>
      </a:schemeClr>
    </dgm:fillClrLst>
    <dgm:linClrLst>
      <a:schemeClr val="accent4"/>
    </dgm:linClrLst>
    <dgm:effectClrLst/>
    <dgm:txLinClrLst/>
    <dgm:txFillClrLst meth="repeat">
      <a:schemeClr val="dk1"/>
    </dgm:txFillClrLst>
    <dgm:txEffectClrLst/>
  </dgm:styleLbl>
  <dgm:styleLbl name="fgAcc4">
    <dgm:fillClrLst meth="repeat">
      <a:schemeClr val="lt1">
        <a:alpha val="90000"/>
      </a:schemeClr>
    </dgm:fillClrLst>
    <dgm:linClrLst>
      <a:schemeClr val="accent5"/>
    </dgm:linClrLst>
    <dgm:effectClrLst/>
    <dgm:txLinClrLst/>
    <dgm:txFillClrLst meth="repeat">
      <a:schemeClr val="dk1"/>
    </dgm:txFillClrLst>
    <dgm:txEffectClrLst/>
  </dgm:styleLbl>
  <dgm:styleLbl name="bgShp">
    <dgm:fillClrLst meth="repeat">
      <a:schemeClr val="accent2">
        <a:tint val="40000"/>
      </a:schemeClr>
    </dgm:fillClrLst>
    <dgm:linClrLst meth="repeat">
      <a:schemeClr val="dk1"/>
    </dgm:linClrLst>
    <dgm:effectClrLst/>
    <dgm:txLinClrLst/>
    <dgm:txFillClrLst meth="repeat">
      <a:schemeClr val="dk1"/>
    </dgm:txFillClrLst>
    <dgm:txEffectClrLst/>
  </dgm:styleLbl>
  <dgm:styleLbl name="dkBgShp">
    <dgm:fillClrLst meth="repeat">
      <a:schemeClr val="accent2">
        <a:shade val="90000"/>
      </a:schemeClr>
    </dgm:fillClrLst>
    <dgm:linClrLst meth="repeat">
      <a:schemeClr val="dk1"/>
    </dgm:linClrLst>
    <dgm:effectClrLst/>
    <dgm:txLinClrLst/>
    <dgm:txFillClrLst meth="repeat">
      <a:schemeClr val="lt1"/>
    </dgm:txFillClrLst>
    <dgm:txEffectClrLst/>
  </dgm:styleLbl>
  <dgm:styleLbl name="trBgShp">
    <dgm:fillClrLst meth="repeat">
      <a:schemeClr val="accent2">
        <a:tint val="50000"/>
        <a:alpha val="40000"/>
      </a:schemeClr>
    </dgm:fillClrLst>
    <dgm:linClrLst meth="repeat">
      <a:schemeClr val="accent2"/>
    </dgm:linClrLst>
    <dgm:effectClrLst/>
    <dgm:txLinClrLst/>
    <dgm:txFillClrLst meth="repeat">
      <a:schemeClr val="lt1"/>
    </dgm:txFillClrLst>
    <dgm:txEffectClrLst/>
  </dgm:styleLbl>
  <dgm:styleLbl name="fgShp">
    <dgm:fillClrLst meth="repeat">
      <a:schemeClr val="accent2">
        <a:tint val="40000"/>
      </a:schemeClr>
    </dgm:fillClrLst>
    <dgm:linClrLst meth="repeat">
      <a:schemeClr val="lt1"/>
    </dgm:linClrLst>
    <dgm:effectClrLst/>
    <dgm:txLinClrLst/>
    <dgm:txFillClrLst meth="repeat">
      <a:schemeClr val="dk1"/>
    </dgm:txFillClrLst>
    <dgm:txEffectClrLst/>
  </dgm:styleLbl>
  <dgm:styleLbl name="revTx">
    <dgm:fillClrLst meth="repeat">
      <a:schemeClr val="lt1">
        <a:alpha val="0"/>
      </a:schemeClr>
    </dgm:fillClrLst>
    <dgm:linClrLst meth="repeat">
      <a:schemeClr val="dk1">
        <a:alpha val="0"/>
      </a:schemeClr>
    </dgm:linClrLst>
    <dgm:effectClrLst/>
    <dgm:txLinClrLst/>
    <dgm:txFillClrLst meth="repeat">
      <a:schemeClr val="tx1"/>
    </dgm:txFillClrLst>
    <dgm:txEffectClrLst/>
  </dgm:styleLbl>
</dgm:colorsDef>
</file>

<file path=ppt/diagrams/data1.xml><?xml version="1.0" encoding="utf-8"?>
<dgm:dataModel xmlns:dgm="http://schemas.openxmlformats.org/drawingml/2006/diagram" xmlns:a="http://schemas.openxmlformats.org/drawingml/2006/main">
  <dgm:ptLst>
    <dgm:pt modelId="{AE4A033B-3A48-4643-A5AA-977A44E73F25}" type="doc">
      <dgm:prSet loTypeId="urn:microsoft.com/office/officeart/2005/8/layout/vList2" loCatId="list" qsTypeId="urn:microsoft.com/office/officeart/2005/8/quickstyle/simple1" qsCatId="simple" csTypeId="urn:microsoft.com/office/officeart/2005/8/colors/colorful2" csCatId="colorful"/>
      <dgm:spPr/>
      <dgm:t>
        <a:bodyPr/>
        <a:lstStyle/>
        <a:p>
          <a:endParaRPr lang="en-US"/>
        </a:p>
      </dgm:t>
    </dgm:pt>
    <dgm:pt modelId="{FF6D2645-DE8B-412B-A64E-2ACACE3DE9FB}">
      <dgm:prSet/>
      <dgm:spPr/>
      <dgm:t>
        <a:bodyPr/>
        <a:lstStyle/>
        <a:p>
          <a:r>
            <a:rPr lang="en-IE"/>
            <a:t>A NAS (Network attached storage) allows files to be accessed anywhere through WIFI or ethernet.</a:t>
          </a:r>
          <a:endParaRPr lang="en-US"/>
        </a:p>
      </dgm:t>
    </dgm:pt>
    <dgm:pt modelId="{EA39C686-96CD-4C5F-B400-8CB32654D447}" type="parTrans" cxnId="{0582FE2A-9E22-456A-8376-F957EB55B47D}">
      <dgm:prSet/>
      <dgm:spPr/>
      <dgm:t>
        <a:bodyPr/>
        <a:lstStyle/>
        <a:p>
          <a:endParaRPr lang="en-US"/>
        </a:p>
      </dgm:t>
    </dgm:pt>
    <dgm:pt modelId="{5BF1A5DF-2E78-47FF-9031-F11BFC53B5DD}" type="sibTrans" cxnId="{0582FE2A-9E22-456A-8376-F957EB55B47D}">
      <dgm:prSet/>
      <dgm:spPr/>
      <dgm:t>
        <a:bodyPr/>
        <a:lstStyle/>
        <a:p>
          <a:endParaRPr lang="en-US"/>
        </a:p>
      </dgm:t>
    </dgm:pt>
    <dgm:pt modelId="{6D9CAC42-B1D4-46F1-9F3F-BA2F7BBE7EBC}">
      <dgm:prSet/>
      <dgm:spPr/>
      <dgm:t>
        <a:bodyPr/>
        <a:lstStyle/>
        <a:p>
          <a:r>
            <a:rPr lang="en-IE"/>
            <a:t>Can easily access files.</a:t>
          </a:r>
          <a:endParaRPr lang="en-US"/>
        </a:p>
      </dgm:t>
    </dgm:pt>
    <dgm:pt modelId="{D7E602C6-B9AF-4ED0-80CE-C8EFA4679CF5}" type="parTrans" cxnId="{C5C071C7-3713-47C0-A216-8AD20DFF5480}">
      <dgm:prSet/>
      <dgm:spPr/>
      <dgm:t>
        <a:bodyPr/>
        <a:lstStyle/>
        <a:p>
          <a:endParaRPr lang="en-US"/>
        </a:p>
      </dgm:t>
    </dgm:pt>
    <dgm:pt modelId="{C85FFE2B-4E95-4733-8392-41538BC9EAB8}" type="sibTrans" cxnId="{C5C071C7-3713-47C0-A216-8AD20DFF5480}">
      <dgm:prSet/>
      <dgm:spPr/>
      <dgm:t>
        <a:bodyPr/>
        <a:lstStyle/>
        <a:p>
          <a:endParaRPr lang="en-US"/>
        </a:p>
      </dgm:t>
    </dgm:pt>
    <dgm:pt modelId="{180238EB-9089-487F-BC2B-FA0C337FF736}">
      <dgm:prSet/>
      <dgm:spPr/>
      <dgm:t>
        <a:bodyPr/>
        <a:lstStyle/>
        <a:p>
          <a:r>
            <a:rPr lang="en-IE"/>
            <a:t>Low power.</a:t>
          </a:r>
          <a:endParaRPr lang="en-US"/>
        </a:p>
      </dgm:t>
    </dgm:pt>
    <dgm:pt modelId="{30B564E6-3DE7-43C0-90D9-01EE7ACD7CB5}" type="parTrans" cxnId="{E5736753-B9DF-4626-B204-494BA838FE8C}">
      <dgm:prSet/>
      <dgm:spPr/>
      <dgm:t>
        <a:bodyPr/>
        <a:lstStyle/>
        <a:p>
          <a:endParaRPr lang="en-US"/>
        </a:p>
      </dgm:t>
    </dgm:pt>
    <dgm:pt modelId="{AC1D718C-3C03-4673-ACAF-09210E732DEF}" type="sibTrans" cxnId="{E5736753-B9DF-4626-B204-494BA838FE8C}">
      <dgm:prSet/>
      <dgm:spPr/>
      <dgm:t>
        <a:bodyPr/>
        <a:lstStyle/>
        <a:p>
          <a:endParaRPr lang="en-US"/>
        </a:p>
      </dgm:t>
    </dgm:pt>
    <dgm:pt modelId="{72B71BF4-0A8E-4CF6-BF29-F3770C71998C}">
      <dgm:prSet/>
      <dgm:spPr/>
      <dgm:t>
        <a:bodyPr/>
        <a:lstStyle/>
        <a:p>
          <a:r>
            <a:rPr lang="en-IE"/>
            <a:t>Done using Samba package.</a:t>
          </a:r>
          <a:endParaRPr lang="en-US"/>
        </a:p>
      </dgm:t>
    </dgm:pt>
    <dgm:pt modelId="{8FC5FB32-D9F5-4285-8AA0-2904C1276550}" type="parTrans" cxnId="{AD816911-7E56-4D7D-816D-DFDF2BBC91DF}">
      <dgm:prSet/>
      <dgm:spPr/>
      <dgm:t>
        <a:bodyPr/>
        <a:lstStyle/>
        <a:p>
          <a:endParaRPr lang="en-US"/>
        </a:p>
      </dgm:t>
    </dgm:pt>
    <dgm:pt modelId="{3135F85C-BD0F-4790-9C0D-FBC1E5C39FA1}" type="sibTrans" cxnId="{AD816911-7E56-4D7D-816D-DFDF2BBC91DF}">
      <dgm:prSet/>
      <dgm:spPr/>
      <dgm:t>
        <a:bodyPr/>
        <a:lstStyle/>
        <a:p>
          <a:endParaRPr lang="en-US"/>
        </a:p>
      </dgm:t>
    </dgm:pt>
    <dgm:pt modelId="{45E98002-9526-4B51-904C-200DFF7BA1BF}">
      <dgm:prSet/>
      <dgm:spPr/>
      <dgm:t>
        <a:bodyPr/>
        <a:lstStyle/>
        <a:p>
          <a:r>
            <a:rPr lang="en-IE"/>
            <a:t>Using a VPN will allow access from anywhere.</a:t>
          </a:r>
          <a:endParaRPr lang="en-US"/>
        </a:p>
      </dgm:t>
    </dgm:pt>
    <dgm:pt modelId="{3DDE1C8C-5904-48C7-891B-8B3BA57EB0CC}" type="parTrans" cxnId="{398074FF-FF7C-476E-86D2-4CB14047E6B6}">
      <dgm:prSet/>
      <dgm:spPr/>
      <dgm:t>
        <a:bodyPr/>
        <a:lstStyle/>
        <a:p>
          <a:endParaRPr lang="en-US"/>
        </a:p>
      </dgm:t>
    </dgm:pt>
    <dgm:pt modelId="{9D4BBA5B-606C-4F4C-8E49-5CC6254F8107}" type="sibTrans" cxnId="{398074FF-FF7C-476E-86D2-4CB14047E6B6}">
      <dgm:prSet/>
      <dgm:spPr/>
      <dgm:t>
        <a:bodyPr/>
        <a:lstStyle/>
        <a:p>
          <a:endParaRPr lang="en-US"/>
        </a:p>
      </dgm:t>
    </dgm:pt>
    <dgm:pt modelId="{9D9889F2-79CF-44A6-A969-AB4B87ED51FA}" type="pres">
      <dgm:prSet presAssocID="{AE4A033B-3A48-4643-A5AA-977A44E73F25}" presName="linear" presStyleCnt="0">
        <dgm:presLayoutVars>
          <dgm:animLvl val="lvl"/>
          <dgm:resizeHandles val="exact"/>
        </dgm:presLayoutVars>
      </dgm:prSet>
      <dgm:spPr/>
      <dgm:t>
        <a:bodyPr/>
        <a:lstStyle/>
        <a:p>
          <a:endParaRPr lang="en-US"/>
        </a:p>
      </dgm:t>
    </dgm:pt>
    <dgm:pt modelId="{1AF7D601-07EC-4D63-A4D6-13E5F52D9478}" type="pres">
      <dgm:prSet presAssocID="{FF6D2645-DE8B-412B-A64E-2ACACE3DE9FB}" presName="parentText" presStyleLbl="node1" presStyleIdx="0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8DFF6368-949E-4E2C-A13A-A13DBAE23BC9}" type="pres">
      <dgm:prSet presAssocID="{5BF1A5DF-2E78-47FF-9031-F11BFC53B5DD}" presName="spacer" presStyleCnt="0"/>
      <dgm:spPr/>
    </dgm:pt>
    <dgm:pt modelId="{9D8F7F50-EEE2-43DE-86AD-CD23F989968F}" type="pres">
      <dgm:prSet presAssocID="{6D9CAC42-B1D4-46F1-9F3F-BA2F7BBE7EBC}" presName="parentText" presStyleLbl="node1" presStyleIdx="1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EC98E384-9D50-4E4B-8724-201214005AF3}" type="pres">
      <dgm:prSet presAssocID="{C85FFE2B-4E95-4733-8392-41538BC9EAB8}" presName="spacer" presStyleCnt="0"/>
      <dgm:spPr/>
    </dgm:pt>
    <dgm:pt modelId="{E2AFEC0E-37D2-48C2-AA9A-114E81CE825C}" type="pres">
      <dgm:prSet presAssocID="{180238EB-9089-487F-BC2B-FA0C337FF736}" presName="parentText" presStyleLbl="node1" presStyleIdx="2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35BF5BE4-B068-4315-951D-CCE718D6C385}" type="pres">
      <dgm:prSet presAssocID="{AC1D718C-3C03-4673-ACAF-09210E732DEF}" presName="spacer" presStyleCnt="0"/>
      <dgm:spPr/>
    </dgm:pt>
    <dgm:pt modelId="{413F5C28-181B-4588-BD9B-09B63A0F1E94}" type="pres">
      <dgm:prSet presAssocID="{72B71BF4-0A8E-4CF6-BF29-F3770C71998C}" presName="parentText" presStyleLbl="node1" presStyleIdx="3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  <dgm:pt modelId="{CF72A4B9-0F7B-4AEB-BB48-8186D2AFB056}" type="pres">
      <dgm:prSet presAssocID="{3135F85C-BD0F-4790-9C0D-FBC1E5C39FA1}" presName="spacer" presStyleCnt="0"/>
      <dgm:spPr/>
    </dgm:pt>
    <dgm:pt modelId="{37BEEB83-3A96-4E21-9EA8-128025D8B7D8}" type="pres">
      <dgm:prSet presAssocID="{45E98002-9526-4B51-904C-200DFF7BA1BF}" presName="parentText" presStyleLbl="node1" presStyleIdx="4" presStyleCnt="5">
        <dgm:presLayoutVars>
          <dgm:chMax val="0"/>
          <dgm:bulletEnabled val="1"/>
        </dgm:presLayoutVars>
      </dgm:prSet>
      <dgm:spPr/>
      <dgm:t>
        <a:bodyPr/>
        <a:lstStyle/>
        <a:p>
          <a:endParaRPr lang="en-US"/>
        </a:p>
      </dgm:t>
    </dgm:pt>
  </dgm:ptLst>
  <dgm:cxnLst>
    <dgm:cxn modelId="{36532A14-837F-46DE-BD61-F0C4CC312B2F}" type="presOf" srcId="{72B71BF4-0A8E-4CF6-BF29-F3770C71998C}" destId="{413F5C28-181B-4588-BD9B-09B63A0F1E94}" srcOrd="0" destOrd="0" presId="urn:microsoft.com/office/officeart/2005/8/layout/vList2"/>
    <dgm:cxn modelId="{E5736753-B9DF-4626-B204-494BA838FE8C}" srcId="{AE4A033B-3A48-4643-A5AA-977A44E73F25}" destId="{180238EB-9089-487F-BC2B-FA0C337FF736}" srcOrd="2" destOrd="0" parTransId="{30B564E6-3DE7-43C0-90D9-01EE7ACD7CB5}" sibTransId="{AC1D718C-3C03-4673-ACAF-09210E732DEF}"/>
    <dgm:cxn modelId="{91814EFD-1C50-49B8-B71D-0D9169D1C408}" type="presOf" srcId="{45E98002-9526-4B51-904C-200DFF7BA1BF}" destId="{37BEEB83-3A96-4E21-9EA8-128025D8B7D8}" srcOrd="0" destOrd="0" presId="urn:microsoft.com/office/officeart/2005/8/layout/vList2"/>
    <dgm:cxn modelId="{AD816911-7E56-4D7D-816D-DFDF2BBC91DF}" srcId="{AE4A033B-3A48-4643-A5AA-977A44E73F25}" destId="{72B71BF4-0A8E-4CF6-BF29-F3770C71998C}" srcOrd="3" destOrd="0" parTransId="{8FC5FB32-D9F5-4285-8AA0-2904C1276550}" sibTransId="{3135F85C-BD0F-4790-9C0D-FBC1E5C39FA1}"/>
    <dgm:cxn modelId="{0582FE2A-9E22-456A-8376-F957EB55B47D}" srcId="{AE4A033B-3A48-4643-A5AA-977A44E73F25}" destId="{FF6D2645-DE8B-412B-A64E-2ACACE3DE9FB}" srcOrd="0" destOrd="0" parTransId="{EA39C686-96CD-4C5F-B400-8CB32654D447}" sibTransId="{5BF1A5DF-2E78-47FF-9031-F11BFC53B5DD}"/>
    <dgm:cxn modelId="{3285C719-B69D-4D38-A41E-C9BBE5ACFB6D}" type="presOf" srcId="{6D9CAC42-B1D4-46F1-9F3F-BA2F7BBE7EBC}" destId="{9D8F7F50-EEE2-43DE-86AD-CD23F989968F}" srcOrd="0" destOrd="0" presId="urn:microsoft.com/office/officeart/2005/8/layout/vList2"/>
    <dgm:cxn modelId="{2A68D66C-D132-416B-A979-8C29EB63A386}" type="presOf" srcId="{AE4A033B-3A48-4643-A5AA-977A44E73F25}" destId="{9D9889F2-79CF-44A6-A969-AB4B87ED51FA}" srcOrd="0" destOrd="0" presId="urn:microsoft.com/office/officeart/2005/8/layout/vList2"/>
    <dgm:cxn modelId="{C5C071C7-3713-47C0-A216-8AD20DFF5480}" srcId="{AE4A033B-3A48-4643-A5AA-977A44E73F25}" destId="{6D9CAC42-B1D4-46F1-9F3F-BA2F7BBE7EBC}" srcOrd="1" destOrd="0" parTransId="{D7E602C6-B9AF-4ED0-80CE-C8EFA4679CF5}" sibTransId="{C85FFE2B-4E95-4733-8392-41538BC9EAB8}"/>
    <dgm:cxn modelId="{398074FF-FF7C-476E-86D2-4CB14047E6B6}" srcId="{AE4A033B-3A48-4643-A5AA-977A44E73F25}" destId="{45E98002-9526-4B51-904C-200DFF7BA1BF}" srcOrd="4" destOrd="0" parTransId="{3DDE1C8C-5904-48C7-891B-8B3BA57EB0CC}" sibTransId="{9D4BBA5B-606C-4F4C-8E49-5CC6254F8107}"/>
    <dgm:cxn modelId="{209583D9-6379-4721-A00B-F67BE4721D68}" type="presOf" srcId="{FF6D2645-DE8B-412B-A64E-2ACACE3DE9FB}" destId="{1AF7D601-07EC-4D63-A4D6-13E5F52D9478}" srcOrd="0" destOrd="0" presId="urn:microsoft.com/office/officeart/2005/8/layout/vList2"/>
    <dgm:cxn modelId="{46E65E26-4F95-4665-8446-BA3709AA266A}" type="presOf" srcId="{180238EB-9089-487F-BC2B-FA0C337FF736}" destId="{E2AFEC0E-37D2-48C2-AA9A-114E81CE825C}" srcOrd="0" destOrd="0" presId="urn:microsoft.com/office/officeart/2005/8/layout/vList2"/>
    <dgm:cxn modelId="{993A7183-2F0D-48ED-BE2F-9633B8713115}" type="presParOf" srcId="{9D9889F2-79CF-44A6-A969-AB4B87ED51FA}" destId="{1AF7D601-07EC-4D63-A4D6-13E5F52D9478}" srcOrd="0" destOrd="0" presId="urn:microsoft.com/office/officeart/2005/8/layout/vList2"/>
    <dgm:cxn modelId="{82AB0B54-7391-4E2D-BFFE-E95236E16FAC}" type="presParOf" srcId="{9D9889F2-79CF-44A6-A969-AB4B87ED51FA}" destId="{8DFF6368-949E-4E2C-A13A-A13DBAE23BC9}" srcOrd="1" destOrd="0" presId="urn:microsoft.com/office/officeart/2005/8/layout/vList2"/>
    <dgm:cxn modelId="{5DFAB627-FAA6-4642-92B4-B78C59C7F328}" type="presParOf" srcId="{9D9889F2-79CF-44A6-A969-AB4B87ED51FA}" destId="{9D8F7F50-EEE2-43DE-86AD-CD23F989968F}" srcOrd="2" destOrd="0" presId="urn:microsoft.com/office/officeart/2005/8/layout/vList2"/>
    <dgm:cxn modelId="{D798807E-BCDD-4A9E-A0F2-6A6DAE68F773}" type="presParOf" srcId="{9D9889F2-79CF-44A6-A969-AB4B87ED51FA}" destId="{EC98E384-9D50-4E4B-8724-201214005AF3}" srcOrd="3" destOrd="0" presId="urn:microsoft.com/office/officeart/2005/8/layout/vList2"/>
    <dgm:cxn modelId="{91ABA847-4060-46B7-8639-62B7067170C5}" type="presParOf" srcId="{9D9889F2-79CF-44A6-A969-AB4B87ED51FA}" destId="{E2AFEC0E-37D2-48C2-AA9A-114E81CE825C}" srcOrd="4" destOrd="0" presId="urn:microsoft.com/office/officeart/2005/8/layout/vList2"/>
    <dgm:cxn modelId="{74D5FB64-829E-4F0C-A1A3-7DDECCF306E6}" type="presParOf" srcId="{9D9889F2-79CF-44A6-A969-AB4B87ED51FA}" destId="{35BF5BE4-B068-4315-951D-CCE718D6C385}" srcOrd="5" destOrd="0" presId="urn:microsoft.com/office/officeart/2005/8/layout/vList2"/>
    <dgm:cxn modelId="{384D36E3-A0D8-43AC-A479-53DDAB3A8581}" type="presParOf" srcId="{9D9889F2-79CF-44A6-A969-AB4B87ED51FA}" destId="{413F5C28-181B-4588-BD9B-09B63A0F1E94}" srcOrd="6" destOrd="0" presId="urn:microsoft.com/office/officeart/2005/8/layout/vList2"/>
    <dgm:cxn modelId="{65E30B32-FC65-4D26-B73A-CEB072D328DA}" type="presParOf" srcId="{9D9889F2-79CF-44A6-A969-AB4B87ED51FA}" destId="{CF72A4B9-0F7B-4AEB-BB48-8186D2AFB056}" srcOrd="7" destOrd="0" presId="urn:microsoft.com/office/officeart/2005/8/layout/vList2"/>
    <dgm:cxn modelId="{6B01882D-4D07-4BB8-AB66-9117976FCFDA}" type="presParOf" srcId="{9D9889F2-79CF-44A6-A969-AB4B87ED51FA}" destId="{37BEEB83-3A96-4E21-9EA8-128025D8B7D8}" srcOrd="8" destOrd="0" presId="urn:microsoft.com/office/officeart/2005/8/layout/vList2"/>
  </dgm:cxnLst>
  <dgm:bg/>
  <dgm:whole/>
  <dgm:extLst>
    <a:ext uri="http://schemas.microsoft.com/office/drawing/2008/diagram">
      <dsp:dataModelExt xmlns:dsp="http://schemas.microsoft.com/office/drawing/2008/diagram" relId="rId6" minVer="http://schemas.openxmlformats.org/drawingml/2006/diagram"/>
    </a:ext>
  </dgm:extLst>
</dgm:dataModel>
</file>

<file path=ppt/diagrams/drawing1.xml><?xml version="1.0" encoding="utf-8"?>
<dsp:drawing xmlns:dgm="http://schemas.openxmlformats.org/drawingml/2006/diagram" xmlns:dsp="http://schemas.microsoft.com/office/drawing/2008/diagram" xmlns:a="http://schemas.openxmlformats.org/drawingml/2006/main">
  <dsp:spTree>
    <dsp:nvGrpSpPr>
      <dsp:cNvPr id="0" name=""/>
      <dsp:cNvGrpSpPr/>
    </dsp:nvGrpSpPr>
    <dsp:grpSpPr/>
    <dsp:sp modelId="{1AF7D601-07EC-4D63-A4D6-13E5F52D9478}">
      <dsp:nvSpPr>
        <dsp:cNvPr id="0" name=""/>
        <dsp:cNvSpPr/>
      </dsp:nvSpPr>
      <dsp:spPr>
        <a:xfrm>
          <a:off x="0" y="388154"/>
          <a:ext cx="6151562" cy="849420"/>
        </a:xfrm>
        <a:prstGeom prst="roundRect">
          <a:avLst/>
        </a:prstGeom>
        <a:solidFill>
          <a:schemeClr val="accent2">
            <a:hueOff val="0"/>
            <a:satOff val="0"/>
            <a:lumOff val="0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E" sz="2200" kern="1200"/>
            <a:t>A NAS (Network attached storage) allows files to be accessed anywhere through WIFI or ethernet.</a:t>
          </a:r>
          <a:endParaRPr lang="en-US" sz="2200" kern="1200"/>
        </a:p>
      </dsp:txBody>
      <dsp:txXfrm>
        <a:off x="41465" y="429619"/>
        <a:ext cx="6068632" cy="766490"/>
      </dsp:txXfrm>
    </dsp:sp>
    <dsp:sp modelId="{9D8F7F50-EEE2-43DE-86AD-CD23F989968F}">
      <dsp:nvSpPr>
        <dsp:cNvPr id="0" name=""/>
        <dsp:cNvSpPr/>
      </dsp:nvSpPr>
      <dsp:spPr>
        <a:xfrm>
          <a:off x="0" y="1300934"/>
          <a:ext cx="6151562" cy="849420"/>
        </a:xfrm>
        <a:prstGeom prst="roundRect">
          <a:avLst/>
        </a:prstGeom>
        <a:solidFill>
          <a:schemeClr val="accent2">
            <a:hueOff val="-2587972"/>
            <a:satOff val="11465"/>
            <a:lumOff val="-4216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E" sz="2200" kern="1200"/>
            <a:t>Can easily access files.</a:t>
          </a:r>
          <a:endParaRPr lang="en-US" sz="2200" kern="1200"/>
        </a:p>
      </dsp:txBody>
      <dsp:txXfrm>
        <a:off x="41465" y="1342399"/>
        <a:ext cx="6068632" cy="766490"/>
      </dsp:txXfrm>
    </dsp:sp>
    <dsp:sp modelId="{E2AFEC0E-37D2-48C2-AA9A-114E81CE825C}">
      <dsp:nvSpPr>
        <dsp:cNvPr id="0" name=""/>
        <dsp:cNvSpPr/>
      </dsp:nvSpPr>
      <dsp:spPr>
        <a:xfrm>
          <a:off x="0" y="2213714"/>
          <a:ext cx="6151562" cy="849420"/>
        </a:xfrm>
        <a:prstGeom prst="roundRect">
          <a:avLst/>
        </a:prstGeom>
        <a:solidFill>
          <a:schemeClr val="accent2">
            <a:hueOff val="-5175944"/>
            <a:satOff val="22930"/>
            <a:lumOff val="-8432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E" sz="2200" kern="1200"/>
            <a:t>Low power.</a:t>
          </a:r>
          <a:endParaRPr lang="en-US" sz="2200" kern="1200"/>
        </a:p>
      </dsp:txBody>
      <dsp:txXfrm>
        <a:off x="41465" y="2255179"/>
        <a:ext cx="6068632" cy="766490"/>
      </dsp:txXfrm>
    </dsp:sp>
    <dsp:sp modelId="{413F5C28-181B-4588-BD9B-09B63A0F1E94}">
      <dsp:nvSpPr>
        <dsp:cNvPr id="0" name=""/>
        <dsp:cNvSpPr/>
      </dsp:nvSpPr>
      <dsp:spPr>
        <a:xfrm>
          <a:off x="0" y="3126495"/>
          <a:ext cx="6151562" cy="849420"/>
        </a:xfrm>
        <a:prstGeom prst="roundRect">
          <a:avLst/>
        </a:prstGeom>
        <a:solidFill>
          <a:schemeClr val="accent2">
            <a:hueOff val="-7763915"/>
            <a:satOff val="34394"/>
            <a:lumOff val="-12648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E" sz="2200" kern="1200"/>
            <a:t>Done using Samba package.</a:t>
          </a:r>
          <a:endParaRPr lang="en-US" sz="2200" kern="1200"/>
        </a:p>
      </dsp:txBody>
      <dsp:txXfrm>
        <a:off x="41465" y="3167960"/>
        <a:ext cx="6068632" cy="766490"/>
      </dsp:txXfrm>
    </dsp:sp>
    <dsp:sp modelId="{37BEEB83-3A96-4E21-9EA8-128025D8B7D8}">
      <dsp:nvSpPr>
        <dsp:cNvPr id="0" name=""/>
        <dsp:cNvSpPr/>
      </dsp:nvSpPr>
      <dsp:spPr>
        <a:xfrm>
          <a:off x="0" y="4039275"/>
          <a:ext cx="6151562" cy="849420"/>
        </a:xfrm>
        <a:prstGeom prst="roundRect">
          <a:avLst/>
        </a:prstGeom>
        <a:solidFill>
          <a:schemeClr val="accent2">
            <a:hueOff val="-10351888"/>
            <a:satOff val="45859"/>
            <a:lumOff val="-16864"/>
            <a:alphaOff val="0"/>
          </a:schemeClr>
        </a:solidFill>
        <a:ln w="12700" cap="flat" cmpd="sng" algn="ctr">
          <a:solidFill>
            <a:schemeClr val="lt1">
              <a:hueOff val="0"/>
              <a:satOff val="0"/>
              <a:lumOff val="0"/>
              <a:alphaOff val="0"/>
            </a:schemeClr>
          </a:solidFill>
          <a:prstDash val="solid"/>
        </a:ln>
        <a:effectLst/>
      </dsp:spPr>
      <dsp:style>
        <a:lnRef idx="2">
          <a:scrgbClr r="0" g="0" b="0"/>
        </a:lnRef>
        <a:fillRef idx="1">
          <a:scrgbClr r="0" g="0" b="0"/>
        </a:fillRef>
        <a:effectRef idx="0">
          <a:scrgbClr r="0" g="0" b="0"/>
        </a:effectRef>
        <a:fontRef idx="minor">
          <a:schemeClr val="lt1"/>
        </a:fontRef>
      </dsp:style>
      <dsp:txBody>
        <a:bodyPr spcFirstLastPara="0" vert="horz" wrap="square" lIns="83820" tIns="83820" rIns="83820" bIns="83820" numCol="1" spcCol="1270" anchor="ctr" anchorCtr="0">
          <a:noAutofit/>
        </a:bodyPr>
        <a:lstStyle/>
        <a:p>
          <a:pPr lvl="0" algn="l" defTabSz="977900">
            <a:lnSpc>
              <a:spcPct val="90000"/>
            </a:lnSpc>
            <a:spcBef>
              <a:spcPct val="0"/>
            </a:spcBef>
            <a:spcAft>
              <a:spcPct val="35000"/>
            </a:spcAft>
          </a:pPr>
          <a:r>
            <a:rPr lang="en-IE" sz="2200" kern="1200"/>
            <a:t>Using a VPN will allow access from anywhere.</a:t>
          </a:r>
          <a:endParaRPr lang="en-US" sz="2200" kern="1200"/>
        </a:p>
      </dsp:txBody>
      <dsp:txXfrm>
        <a:off x="41465" y="4080740"/>
        <a:ext cx="6068632" cy="766490"/>
      </dsp:txXfrm>
    </dsp:sp>
  </dsp:spTree>
</dsp:drawing>
</file>

<file path=ppt/diagrams/layout1.xml><?xml version="1.0" encoding="utf-8"?>
<dgm:layoutDef xmlns:dgm="http://schemas.openxmlformats.org/drawingml/2006/diagram" xmlns:a="http://schemas.openxmlformats.org/drawingml/2006/main" uniqueId="urn:microsoft.com/office/officeart/2005/8/layout/vList2">
  <dgm:title val=""/>
  <dgm:desc val=""/>
  <dgm:catLst>
    <dgm:cat type="list" pri="3000"/>
    <dgm:cat type="convert" pri="1000"/>
  </dgm:catLst>
  <dgm:sampData>
    <dgm:dataModel>
      <dgm:ptLst>
        <dgm:pt modelId="0" type="doc"/>
        <dgm:pt modelId="1">
          <dgm:prSet phldr="1"/>
        </dgm:pt>
        <dgm:pt modelId="11">
          <dgm:prSet phldr="1"/>
        </dgm:pt>
        <dgm:pt modelId="2">
          <dgm:prSet phldr="1"/>
        </dgm:pt>
        <dgm:pt modelId="21">
          <dgm:prSet phldr="1"/>
        </dgm:pt>
      </dgm:ptLst>
      <dgm:cxnLst>
        <dgm:cxn modelId="4" srcId="0" destId="1" srcOrd="0" destOrd="0"/>
        <dgm:cxn modelId="5" srcId="0" destId="2" srcOrd="1" destOrd="0"/>
        <dgm:cxn modelId="12" srcId="1" destId="11" srcOrd="0" destOrd="0"/>
        <dgm:cxn modelId="23" srcId="2" destId="21" srcOrd="0" destOrd="0"/>
      </dgm:cxnLst>
      <dgm:bg/>
      <dgm:whole/>
    </dgm:dataModel>
  </dgm:sampData>
  <dgm:styleData>
    <dgm:dataModel>
      <dgm:ptLst>
        <dgm:pt modelId="0" type="doc"/>
        <dgm:pt modelId="1"/>
        <dgm:pt modelId="2"/>
      </dgm:ptLst>
      <dgm:cxnLst>
        <dgm:cxn modelId="3" srcId="0" destId="1" srcOrd="0" destOrd="0"/>
        <dgm:cxn modelId="4" srcId="0" destId="2" srcOrd="1" destOrd="0"/>
      </dgm:cxnLst>
      <dgm:bg/>
      <dgm:whole/>
    </dgm:dataModel>
  </dgm:styleData>
  <dgm:clrData>
    <dgm:dataModel>
      <dgm:ptLst>
        <dgm:pt modelId="0" type="doc"/>
        <dgm:pt modelId="1"/>
        <dgm:pt modelId="2"/>
        <dgm:pt modelId="3"/>
        <dgm:pt modelId="4"/>
      </dgm:ptLst>
      <dgm:cxnLst>
        <dgm:cxn modelId="5" srcId="0" destId="1" srcOrd="0" destOrd="0"/>
        <dgm:cxn modelId="6" srcId="0" destId="2" srcOrd="1" destOrd="0"/>
        <dgm:cxn modelId="7" srcId="0" destId="3" srcOrd="2" destOrd="0"/>
        <dgm:cxn modelId="8" srcId="0" destId="4" srcOrd="3" destOrd="0"/>
      </dgm:cxnLst>
      <dgm:bg/>
      <dgm:whole/>
    </dgm:dataModel>
  </dgm:clrData>
  <dgm:layoutNode name="linear">
    <dgm:varLst>
      <dgm:animLvl val="lvl"/>
      <dgm:resizeHandles val="exact"/>
    </dgm:varLst>
    <dgm:alg type="lin">
      <dgm:param type="linDir" val="fromT"/>
      <dgm:param type="vertAlign" val="mid"/>
    </dgm:alg>
    <dgm:shape xmlns:r="http://schemas.openxmlformats.org/officeDocument/2006/relationships" r:blip="">
      <dgm:adjLst/>
    </dgm:shape>
    <dgm:presOf/>
    <dgm:constrLst>
      <dgm:constr type="w" for="ch" forName="parentText" refType="w"/>
      <dgm:constr type="h" for="ch" forName="parentText" refType="primFontSz" refFor="ch" refForName="parentText" fact="0.52"/>
      <dgm:constr type="w" for="ch" forName="childText" refType="w"/>
      <dgm:constr type="h" for="ch" forName="childText" refType="primFontSz" refFor="ch" refForName="parentText" fact="0.46"/>
      <dgm:constr type="h" for="ch" forName="parentText" op="equ"/>
      <dgm:constr type="primFontSz" for="ch" forName="parentText" op="equ" val="65"/>
      <dgm:constr type="primFontSz" for="ch" forName="childText" refType="primFontSz" refFor="ch" refForName="parentText" op="equ"/>
      <dgm:constr type="h" for="ch" forName="spacer" refType="primFontSz" refFor="ch" refForName="parentText" fact="0.08"/>
    </dgm:constrLst>
    <dgm:ruleLst>
      <dgm:rule type="primFontSz" for="ch" forName="parentText" val="5" fact="NaN" max="NaN"/>
    </dgm:ruleLst>
    <dgm:forEach name="Name0" axis="ch" ptType="node">
      <dgm:layoutNode name="parentText" styleLbl="node1">
        <dgm:varLst>
          <dgm:chMax val="0"/>
          <dgm:bulletEnabled val="1"/>
        </dgm:varLst>
        <dgm:alg type="tx">
          <dgm:param type="parTxLTRAlign" val="l"/>
          <dgm:param type="parTxRTLAlign" val="r"/>
        </dgm:alg>
        <dgm:shape xmlns:r="http://schemas.openxmlformats.org/officeDocument/2006/relationships" type="roundRect" r:blip="">
          <dgm:adjLst/>
        </dgm:shape>
        <dgm:presOf axis="self"/>
        <dgm:constrLst>
          <dgm:constr type="tMarg" refType="primFontSz" fact="0.3"/>
          <dgm:constr type="bMarg" refType="primFontSz" fact="0.3"/>
          <dgm:constr type="lMarg" refType="primFontSz" fact="0.3"/>
          <dgm:constr type="rMarg" refType="primFontSz" fact="0.3"/>
        </dgm:constrLst>
        <dgm:ruleLst>
          <dgm:rule type="h" val="INF" fact="NaN" max="NaN"/>
        </dgm:ruleLst>
      </dgm:layoutNode>
      <dgm:choose name="Name1">
        <dgm:if name="Name2" axis="ch" ptType="node" func="cnt" op="gte" val="1">
          <dgm:layoutNode name="childText" styleLbl="revTx">
            <dgm:varLst>
              <dgm:bulletEnabled val="1"/>
            </dgm:varLst>
            <dgm:alg type="tx">
              <dgm:param type="stBulletLvl" val="1"/>
              <dgm:param type="lnSpAfChP" val="20"/>
            </dgm:alg>
            <dgm:shape xmlns:r="http://schemas.openxmlformats.org/officeDocument/2006/relationships" type="rect" r:blip="">
              <dgm:adjLst/>
            </dgm:shape>
            <dgm:presOf axis="des" ptType="node"/>
            <dgm:constrLst>
              <dgm:constr type="tMarg" refType="primFontSz" fact="0.1"/>
              <dgm:constr type="bMarg" refType="primFontSz" fact="0.1"/>
              <dgm:constr type="lMarg" refType="w" fact="0.09"/>
            </dgm:constrLst>
            <dgm:ruleLst>
              <dgm:rule type="h" val="INF" fact="NaN" max="NaN"/>
            </dgm:ruleLst>
          </dgm:layoutNode>
        </dgm:if>
        <dgm:else name="Name3">
          <dgm:choose name="Name4">
            <dgm:if name="Name5" axis="par ch" ptType="doc node" func="cnt" op="gte" val="2">
              <dgm:forEach name="Name6" axis="followSib" ptType="sibTrans" cnt="1">
                <dgm:layoutNode name="spacer">
                  <dgm:alg type="sp"/>
                  <dgm:shape xmlns:r="http://schemas.openxmlformats.org/officeDocument/2006/relationships" r:blip="">
                    <dgm:adjLst/>
                  </dgm:shape>
                  <dgm:presOf/>
                  <dgm:constrLst/>
                  <dgm:ruleLst/>
                </dgm:layoutNode>
              </dgm:forEach>
            </dgm:if>
            <dgm:else name="Name7"/>
          </dgm:choose>
        </dgm:else>
      </dgm:choose>
    </dgm:forEach>
  </dgm:layoutNode>
</dgm:layoutDef>
</file>

<file path=ppt/diagrams/quickStyle1.xml><?xml version="1.0" encoding="utf-8"?>
<dgm:styleDef xmlns:dgm="http://schemas.openxmlformats.org/drawingml/2006/diagram" xmlns:a="http://schemas.openxmlformats.org/drawingml/2006/main" uniqueId="urn:microsoft.com/office/officeart/2005/8/quickstyle/simple1">
  <dgm:title val=""/>
  <dgm:desc val=""/>
  <dgm:catLst>
    <dgm:cat type="simple" pri="10100"/>
  </dgm:catLst>
  <dgm:scene3d>
    <a:camera prst="orthographicFront"/>
    <a:lightRig rig="threePt" dir="t"/>
  </dgm:scene3d>
  <dgm:styleLbl name="node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l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ven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tx1"/>
      </a:fontRef>
    </dgm:style>
  </dgm:styleLbl>
  <dgm:styleLbl name="align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node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ImgPlac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f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bgSibTrans2D1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sibTrans1D1">
    <dgm:scene3d>
      <a:camera prst="orthographicFront"/>
      <a:lightRig rig="threePt" dir="t"/>
    </dgm:scene3d>
    <dgm:sp3d/>
    <dgm:txPr/>
    <dgm:style>
      <a:lnRef idx="1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callout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sst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asst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2D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>
        <a:schemeClr val="lt1"/>
      </a:fontRef>
    </dgm:style>
  </dgm:styleLbl>
  <dgm:styleLbl name="parChTrans1D1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2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3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parChTrans1D4">
    <dgm:scene3d>
      <a:camera prst="orthographicFront"/>
      <a:lightRig rig="threePt" dir="t"/>
    </dgm:scene3d>
    <dgm:sp3d/>
    <dgm:txPr/>
    <dgm:style>
      <a:lnRef idx="2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  <dgm:styleLbl name="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con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AlignAcc1">
    <dgm:scene3d>
      <a:camera prst="orthographicFront"/>
      <a:lightRig rig="threePt" dir="t"/>
    </dgm:scene3d>
    <dgm:sp3d/>
    <dgm:txPr/>
    <dgm:style>
      <a:lnRef idx="1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F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Align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solidBgAcc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align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AccFollowNode1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0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2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3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Acc4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dk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trBgShp">
    <dgm:scene3d>
      <a:camera prst="orthographicFront"/>
      <a:lightRig rig="threePt" dir="t"/>
    </dgm:scene3d>
    <dgm:sp3d/>
    <dgm:txPr/>
    <dgm:style>
      <a:lnRef idx="0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fgShp">
    <dgm:scene3d>
      <a:camera prst="orthographicFront"/>
      <a:lightRig rig="threePt" dir="t"/>
    </dgm:scene3d>
    <dgm:sp3d/>
    <dgm:txPr/>
    <dgm:style>
      <a:lnRef idx="2">
        <a:scrgbClr r="0" g="0" b="0"/>
      </a:lnRef>
      <a:fillRef idx="1">
        <a:scrgbClr r="0" g="0" b="0"/>
      </a:fillRef>
      <a:effectRef idx="0">
        <a:scrgbClr r="0" g="0" b="0"/>
      </a:effectRef>
      <a:fontRef idx="minor"/>
    </dgm:style>
  </dgm:styleLbl>
  <dgm:styleLbl name="revTx">
    <dgm:scene3d>
      <a:camera prst="orthographicFront"/>
      <a:lightRig rig="threePt" dir="t"/>
    </dgm:scene3d>
    <dgm:sp3d/>
    <dgm:txPr/>
    <dgm:style>
      <a:lnRef idx="0">
        <a:scrgbClr r="0" g="0" b="0"/>
      </a:lnRef>
      <a:fillRef idx="0">
        <a:scrgbClr r="0" g="0" b="0"/>
      </a:fillRef>
      <a:effectRef idx="0">
        <a:scrgbClr r="0" g="0" b="0"/>
      </a:effectRef>
      <a:fontRef idx="minor"/>
    </dgm:style>
  </dgm:styleLbl>
</dgm:styleDef>
</file>

<file path=ppt/media/hdphoto1.wdp>
</file>

<file path=ppt/media/image1.png>
</file>

<file path=ppt/media/image10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jpeg>
</file>

<file path=ppt/media/image9.gi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 algn="ctr"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2695194" y="4352544"/>
            <a:ext cx="6801612" cy="1239894"/>
          </a:xfrm>
          <a:noFill/>
        </p:spPr>
        <p:txBody>
          <a:bodyPr>
            <a:normAutofit/>
          </a:bodyPr>
          <a:lstStyle>
            <a:lvl1pPr marL="0" indent="0" algn="ctr">
              <a:buNone/>
              <a:defRPr sz="2000">
                <a:solidFill>
                  <a:schemeClr val="tx1">
                    <a:lumMod val="75000"/>
                    <a:lumOff val="25000"/>
                  </a:schemeClr>
                </a:solidFill>
              </a:defRPr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65804283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256783499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653112" y="937260"/>
            <a:ext cx="1298608" cy="4983480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2231136" y="937260"/>
            <a:ext cx="6198489" cy="4983480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200960773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>
  <p:cSld name="1_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85BE0B3-F585-42AF-AE7E-0C1658C553C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IE"/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45136C1A-745D-4081-A97A-FCCDF28690FA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688DFBC-BC3D-4BA7-AB55-577B01FA20D9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F4353488-FEB0-42EE-A71C-026C66D88D3E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39725E5-8693-485D-ADF1-29C6AAC1E00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IE"/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18D49B88-686C-42CF-82F1-BC762C0EFC5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0F4B8150-D001-4F85-8DC1-631D37CB2AF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CFC97DFB-2193-4F29-AB66-5AD28E48490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5107264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76545130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Pr>
        <a:solidFill>
          <a:schemeClr val="accent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1600200" y="2386744"/>
            <a:ext cx="8991600" cy="1645920"/>
          </a:xfrm>
          <a:solidFill>
            <a:srgbClr val="FFFFFF"/>
          </a:solidFill>
          <a:ln w="38100">
            <a:solidFill>
              <a:srgbClr val="404040"/>
            </a:solidFill>
          </a:ln>
        </p:spPr>
        <p:txBody>
          <a:bodyPr lIns="274320" rIns="274320" anchor="ctr" anchorCtr="1">
            <a:normAutofit/>
          </a:bodyPr>
          <a:lstStyle>
            <a:lvl1pPr>
              <a:defRPr sz="38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695194" y="4352465"/>
            <a:ext cx="6801612" cy="1265082"/>
          </a:xfrm>
        </p:spPr>
        <p:txBody>
          <a:bodyPr anchor="t" anchorCtr="1">
            <a:normAutofit/>
          </a:bodyPr>
          <a:lstStyle>
            <a:lvl1pPr marL="0" indent="0">
              <a:buNone/>
              <a:defRPr sz="2000">
                <a:solidFill>
                  <a:schemeClr val="tx1"/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80770973"/>
      </p:ext>
    </p:extLst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581912" y="2638044"/>
            <a:ext cx="4271771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338315" y="2638044"/>
            <a:ext cx="4270247" cy="3101982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012792637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58343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583436" y="3143250"/>
            <a:ext cx="4270248" cy="2596776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338316" y="3143250"/>
            <a:ext cx="4253484" cy="2596776"/>
          </a:xfrm>
        </p:spPr>
        <p:txBody>
          <a:bodyPr/>
          <a:lstStyle>
            <a:lvl5pPr>
              <a:defRPr/>
            </a:lvl5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11" name="Text Placeholder 4"/>
          <p:cNvSpPr>
            <a:spLocks noGrp="1"/>
          </p:cNvSpPr>
          <p:nvPr>
            <p:ph type="body" sz="quarter" idx="13"/>
          </p:nvPr>
        </p:nvSpPr>
        <p:spPr>
          <a:xfrm>
            <a:off x="6338316" y="2313433"/>
            <a:ext cx="4270248" cy="704087"/>
          </a:xfrm>
        </p:spPr>
        <p:txBody>
          <a:bodyPr anchor="b" anchorCtr="1">
            <a:normAutofit/>
          </a:bodyPr>
          <a:lstStyle>
            <a:lvl1pPr marL="0" indent="0" algn="ctr">
              <a:buNone/>
              <a:defRPr sz="1900" b="0" cap="all" spc="100" baseline="0">
                <a:solidFill>
                  <a:schemeClr val="accent2">
                    <a:lumMod val="75000"/>
                  </a:schemeClr>
                </a:solidFill>
              </a:defRPr>
            </a:lvl1pPr>
            <a:lvl2pPr marL="457200" indent="0">
              <a:buNone/>
              <a:defRPr sz="19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  <p:sp>
        <p:nvSpPr>
          <p:cNvPr id="10" name="Title 9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22675960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302071086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IE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224709838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6" name="Rectangle 25"/>
          <p:cNvSpPr/>
          <p:nvPr/>
        </p:nvSpPr>
        <p:spPr>
          <a:xfrm>
            <a:off x="0" y="0"/>
            <a:ext cx="6096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4672" y="2243828"/>
            <a:ext cx="4486656" cy="1141497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rm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6736080" y="804672"/>
            <a:ext cx="4815840" cy="5248656"/>
          </a:xfrm>
        </p:spPr>
        <p:txBody>
          <a:bodyPr>
            <a:normAutofit/>
          </a:bodyPr>
          <a:lstStyle>
            <a:lvl1pPr>
              <a:defRPr sz="1900">
                <a:solidFill>
                  <a:schemeClr val="tx1"/>
                </a:solidFill>
              </a:defRPr>
            </a:lvl1pPr>
            <a:lvl2pPr>
              <a:defRPr sz="1600">
                <a:solidFill>
                  <a:schemeClr val="tx1"/>
                </a:solidFill>
              </a:defRPr>
            </a:lvl2pPr>
            <a:lvl3pPr>
              <a:defRPr sz="1600">
                <a:solidFill>
                  <a:schemeClr val="tx1"/>
                </a:solidFill>
              </a:defRPr>
            </a:lvl3pPr>
            <a:lvl4pPr>
              <a:defRPr sz="1600">
                <a:solidFill>
                  <a:schemeClr val="tx1"/>
                </a:solidFill>
              </a:defRPr>
            </a:lvl4pPr>
            <a:lvl5pPr>
              <a:defRPr sz="1600">
                <a:solidFill>
                  <a:schemeClr val="tx1"/>
                </a:solidFill>
              </a:defRPr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6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9" name="Date Placeholder 8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10" name="Footer Placeholder 9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E"/>
          </a:p>
        </p:txBody>
      </p:sp>
      <p:sp>
        <p:nvSpPr>
          <p:cNvPr id="11" name="Slide Number Placeholder 10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283506031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8" name="Rectangle 17"/>
          <p:cNvSpPr/>
          <p:nvPr/>
        </p:nvSpPr>
        <p:spPr>
          <a:xfrm>
            <a:off x="0" y="0"/>
            <a:ext cx="6095999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</p:sp>
      <p:sp>
        <p:nvSpPr>
          <p:cNvPr id="2" name="Title 1"/>
          <p:cNvSpPr>
            <a:spLocks noGrp="1"/>
          </p:cNvSpPr>
          <p:nvPr>
            <p:ph type="title"/>
          </p:nvPr>
        </p:nvSpPr>
        <p:spPr bwMode="blackWhite">
          <a:xfrm>
            <a:off x="808523" y="2243828"/>
            <a:ext cx="4494998" cy="1134640"/>
          </a:xfrm>
          <a:solidFill>
            <a:srgbClr val="FFFFFF"/>
          </a:solidFill>
          <a:ln>
            <a:solidFill>
              <a:srgbClr val="404040"/>
            </a:solidFill>
          </a:ln>
        </p:spPr>
        <p:txBody>
          <a:bodyPr anchor="ctr" anchorCtr="1">
            <a:noAutofit/>
          </a:bodyPr>
          <a:lstStyle>
            <a:lvl1pPr>
              <a:defRPr sz="2200">
                <a:solidFill>
                  <a:srgbClr val="262626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6095999" y="0"/>
            <a:ext cx="6102097" cy="6858000"/>
          </a:xfrm>
          <a:solidFill>
            <a:schemeClr val="bg1">
              <a:lumMod val="75000"/>
            </a:schemeClr>
          </a:solidFill>
        </p:spPr>
        <p:txBody>
          <a:bodyPr anchor="t"/>
          <a:lstStyle>
            <a:lvl1pPr marL="0" indent="0">
              <a:buNone/>
              <a:defRPr sz="3200">
                <a:solidFill>
                  <a:schemeClr val="bg1">
                    <a:lumMod val="85000"/>
                    <a:lumOff val="15000"/>
                  </a:schemeClr>
                </a:solidFill>
              </a:defRPr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15568" y="3549918"/>
            <a:ext cx="3794760" cy="2194037"/>
          </a:xfrm>
        </p:spPr>
        <p:txBody>
          <a:bodyPr anchor="t" anchorCtr="1">
            <a:normAutofit/>
          </a:bodyPr>
          <a:lstStyle>
            <a:lvl1pPr marL="0" indent="0" algn="ctr">
              <a:buNone/>
              <a:defRPr sz="1500">
                <a:solidFill>
                  <a:srgbClr val="FFFFFF"/>
                </a:solidFill>
              </a:defRPr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8" name="Date Placeholder 7"/>
          <p:cNvSpPr>
            <a:spLocks noGrp="1"/>
          </p:cNvSpPr>
          <p:nvPr>
            <p:ph type="dt" sz="half" idx="10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  <a:effectLst>
                  <a:outerShdw blurRad="50800" dist="38100" dir="2700000" algn="tl" rotWithShape="0">
                    <a:prstClr val="black">
                      <a:alpha val="43000"/>
                    </a:prstClr>
                  </a:outerShdw>
                </a:effectLst>
              </a:defRPr>
            </a:lvl1pPr>
          </a:lstStyle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9" name="Footer Placeholder 8"/>
          <p:cNvSpPr>
            <a:spLocks noGrp="1"/>
          </p:cNvSpPr>
          <p:nvPr>
            <p:ph type="ftr" sz="quarter" idx="11"/>
          </p:nvPr>
        </p:nvSpPr>
        <p:spPr>
          <a:xfrm>
            <a:off x="804672" y="6236208"/>
            <a:ext cx="5124797" cy="320040"/>
          </a:xfrm>
        </p:spPr>
        <p:txBody>
          <a:bodyPr/>
          <a:lstStyle>
            <a:lvl1pPr>
              <a:defRPr>
                <a:solidFill>
                  <a:srgbClr val="FFFFFF">
                    <a:alpha val="70000"/>
                  </a:srgbClr>
                </a:solidFill>
              </a:defRPr>
            </a:lvl1pPr>
          </a:lstStyle>
          <a:p>
            <a:endParaRPr lang="en-IE"/>
          </a:p>
        </p:txBody>
      </p:sp>
      <p:sp>
        <p:nvSpPr>
          <p:cNvPr id="10" name="Slide Number Placeholder 9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9739094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>
            <a:lumMod val="95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 bwMode="black">
          <a:xfrm>
            <a:off x="2231136" y="964692"/>
            <a:ext cx="7729728" cy="1188720"/>
          </a:xfrm>
          <a:prstGeom prst="rect">
            <a:avLst/>
          </a:prstGeom>
          <a:solidFill>
            <a:srgbClr val="FFFFFF"/>
          </a:solidFill>
          <a:ln w="31750" cap="sq">
            <a:solidFill>
              <a:srgbClr val="404040"/>
            </a:solidFill>
            <a:miter lim="800000"/>
          </a:ln>
        </p:spPr>
        <p:txBody>
          <a:bodyPr vert="horz" lIns="182880" tIns="182880" rIns="182880" bIns="18288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2231136" y="2638044"/>
            <a:ext cx="7729728" cy="310198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7821429" y="6238816"/>
            <a:ext cx="2753746" cy="323968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fld id="{9042A05F-4607-4908-8613-37318BE07A0D}" type="datetimeFigureOut">
              <a:rPr lang="en-IE" smtClean="0"/>
              <a:t>29/04/2019</a:t>
            </a:fld>
            <a:endParaRPr lang="en-IE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600200" y="6236208"/>
            <a:ext cx="5901189" cy="320040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050">
                <a:solidFill>
                  <a:schemeClr val="tx1">
                    <a:alpha val="70000"/>
                  </a:schemeClr>
                </a:solidFill>
              </a:defRPr>
            </a:lvl1pPr>
          </a:lstStyle>
          <a:p>
            <a:endParaRPr lang="en-IE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758922" y="6217920"/>
            <a:ext cx="365760" cy="365760"/>
          </a:xfrm>
          <a:prstGeom prst="ellipse">
            <a:avLst/>
          </a:prstGeom>
          <a:solidFill>
            <a:srgbClr val="1D1D1D">
              <a:alpha val="70000"/>
            </a:srgbClr>
          </a:solidFill>
        </p:spPr>
        <p:txBody>
          <a:bodyPr vert="horz" lIns="18288" tIns="45720" rIns="18288" bIns="45720" rtlCol="0" anchor="ctr">
            <a:noAutofit/>
          </a:bodyPr>
          <a:lstStyle>
            <a:lvl1pPr algn="ctr">
              <a:defRPr sz="1100" spc="0" baseline="0">
                <a:solidFill>
                  <a:srgbClr val="FFFFFF"/>
                </a:solidFill>
              </a:defRPr>
            </a:lvl1pPr>
          </a:lstStyle>
          <a:p>
            <a:fld id="{E38E1EF6-728B-4B16-BC92-F1DBA4A748E9}" type="slidenum">
              <a:rPr lang="en-IE" smtClean="0"/>
              <a:t>‹#›</a:t>
            </a:fld>
            <a:endParaRPr lang="en-IE"/>
          </a:p>
        </p:txBody>
      </p:sp>
    </p:spTree>
    <p:extLst>
      <p:ext uri="{BB962C8B-B14F-4D97-AF65-F5344CB8AC3E}">
        <p14:creationId xmlns:p14="http://schemas.microsoft.com/office/powerpoint/2010/main" val="1473954669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ctr" defTabSz="914400" rtl="0" eaLnBrk="1" latinLnBrk="0" hangingPunct="1">
        <a:lnSpc>
          <a:spcPct val="90000"/>
        </a:lnSpc>
        <a:spcBef>
          <a:spcPct val="0"/>
        </a:spcBef>
        <a:buNone/>
        <a:defRPr sz="2800" kern="1200" cap="all" spc="200" baseline="0">
          <a:solidFill>
            <a:srgbClr val="262626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8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1pPr>
      <a:lvl2pPr marL="4572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2pPr>
      <a:lvl3pPr marL="6858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3pPr>
      <a:lvl4pPr marL="9144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4pPr>
      <a:lvl5pPr marL="114300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>
              <a:lumMod val="85000"/>
              <a:lumOff val="15000"/>
            </a:schemeClr>
          </a:solidFill>
          <a:latin typeface="+mn-lt"/>
          <a:ea typeface="+mn-ea"/>
          <a:cs typeface="+mn-cs"/>
        </a:defRPr>
      </a:lvl5pPr>
      <a:lvl6pPr marL="131286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6pPr>
      <a:lvl7pPr marL="1484313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>
          <a:solidFill>
            <a:schemeClr val="tx1"/>
          </a:solidFill>
          <a:latin typeface="+mn-lt"/>
          <a:ea typeface="+mn-ea"/>
          <a:cs typeface="+mn-cs"/>
        </a:defRPr>
      </a:lvl7pPr>
      <a:lvl8pPr marL="1657350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1882775" indent="-228600" algn="l" defTabSz="914400" rtl="0" eaLnBrk="1" latinLnBrk="0" hangingPunct="1">
        <a:lnSpc>
          <a:spcPct val="100000"/>
        </a:lnSpc>
        <a:spcBef>
          <a:spcPts val="1000"/>
        </a:spcBef>
        <a:buClr>
          <a:schemeClr val="accent2"/>
        </a:buClr>
        <a:buFont typeface="Arial" panose="020B0604020202020204" pitchFamily="34" charset="0"/>
        <a:buChar char="•"/>
        <a:defRPr sz="16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3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diagramLayout" Target="../diagrams/layout1.xml"/><Relationship Id="rId2" Type="http://schemas.openxmlformats.org/officeDocument/2006/relationships/diagramData" Target="../diagrams/data1.xml"/><Relationship Id="rId1" Type="http://schemas.openxmlformats.org/officeDocument/2006/relationships/slideLayout" Target="../slideLayouts/slideLayout2.xml"/><Relationship Id="rId6" Type="http://schemas.microsoft.com/office/2007/relationships/diagramDrawing" Target="../diagrams/drawing1.xml"/><Relationship Id="rId5" Type="http://schemas.openxmlformats.org/officeDocument/2006/relationships/diagramColors" Target="../diagrams/colors1.xml"/><Relationship Id="rId4" Type="http://schemas.openxmlformats.org/officeDocument/2006/relationships/diagramQuickStyle" Target="../diagrams/quickStyle1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png"/><Relationship Id="rId2" Type="http://schemas.openxmlformats.org/officeDocument/2006/relationships/image" Target="../media/image1.png"/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Relationship Id="rId4" Type="http://schemas.microsoft.com/office/2007/relationships/hdphoto" Target="../media/hdphoto1.wdp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12.xml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jpeg"/><Relationship Id="rId2" Type="http://schemas.openxmlformats.org/officeDocument/2006/relationships/image" Target="../media/image9.gif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2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87D3A4E0-C908-4EA9-ABDF-E82AD6BDEF9D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6096000" y="0"/>
            <a:ext cx="6096000" cy="6858000"/>
          </a:xfrm>
          <a:prstGeom prst="rect">
            <a:avLst/>
          </a:prstGeom>
          <a:solidFill>
            <a:schemeClr val="tx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40249C58-FABB-4D57-9D38-5DC39D1ED273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600200" y="2363323"/>
            <a:ext cx="8991600" cy="1692771"/>
          </a:xfrm>
        </p:spPr>
        <p:txBody>
          <a:bodyPr>
            <a:normAutofit/>
          </a:bodyPr>
          <a:lstStyle/>
          <a:p>
            <a:r>
              <a:rPr lang="en-IE"/>
              <a:t>Raspberry Pi NAS</a:t>
            </a:r>
            <a:endParaRPr lang="en-IE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93D81C10-C322-42BC-A2E5-D3C9EC7732C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6579220" y="5374888"/>
            <a:ext cx="3995955" cy="758282"/>
          </a:xfrm>
        </p:spPr>
        <p:txBody>
          <a:bodyPr>
            <a:normAutofit/>
          </a:bodyPr>
          <a:lstStyle/>
          <a:p>
            <a:pPr algn="r"/>
            <a:r>
              <a:rPr lang="en-IE">
                <a:solidFill>
                  <a:schemeClr val="bg1"/>
                </a:solidFill>
              </a:rPr>
              <a:t>Lester Voon   Diarmaid Walsh</a:t>
            </a:r>
          </a:p>
        </p:txBody>
      </p:sp>
    </p:spTree>
    <p:extLst>
      <p:ext uri="{BB962C8B-B14F-4D97-AF65-F5344CB8AC3E}">
        <p14:creationId xmlns:p14="http://schemas.microsoft.com/office/powerpoint/2010/main" val="2622601752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2">
            <a:tint val="95000"/>
            <a:satMod val="170000"/>
          </a:schemeClr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91EE745-CA65-4172-8836-869A42CDBBEE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600200" y="2286000"/>
            <a:ext cx="8991600" cy="1828800"/>
          </a:xfrm>
          <a:noFill/>
          <a:ln>
            <a:solidFill>
              <a:schemeClr val="tx1"/>
            </a:solidFill>
          </a:ln>
        </p:spPr>
        <p:txBody>
          <a:bodyPr vert="horz" lIns="274320" tIns="182880" rIns="274320" bIns="182880" rtlCol="0" anchor="ctr" anchorCtr="1">
            <a:normAutofit/>
          </a:bodyPr>
          <a:lstStyle/>
          <a:p>
            <a:r>
              <a:rPr lang="en-US" sz="3200" kern="1200" cap="all" spc="200" baseline="0">
                <a:solidFill>
                  <a:schemeClr val="tx1"/>
                </a:solidFill>
                <a:latin typeface="+mj-lt"/>
                <a:ea typeface="+mj-ea"/>
                <a:cs typeface="+mj-cs"/>
              </a:rPr>
              <a:t>Thank you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954FDFEF-E73C-47E6-ADE6-88A3D93ACE3F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2695194" y="4483290"/>
            <a:ext cx="6801612" cy="1329208"/>
          </a:xfrm>
        </p:spPr>
        <p:txBody>
          <a:bodyPr vert="horz" lIns="91440" tIns="45720" rIns="91440" bIns="45720" rtlCol="0">
            <a:normAutofit/>
          </a:bodyPr>
          <a:lstStyle/>
          <a:p>
            <a:pPr algn="ctr"/>
            <a:r>
              <a:rPr lang="en-US">
                <a:solidFill>
                  <a:schemeClr val="tx1">
                    <a:lumMod val="75000"/>
                    <a:lumOff val="25000"/>
                  </a:schemeClr>
                </a:solidFill>
              </a:rPr>
              <a:t>Any Questions?</a:t>
            </a:r>
          </a:p>
        </p:txBody>
      </p:sp>
    </p:spTree>
    <p:extLst>
      <p:ext uri="{BB962C8B-B14F-4D97-AF65-F5344CB8AC3E}">
        <p14:creationId xmlns:p14="http://schemas.microsoft.com/office/powerpoint/2010/main" val="431440967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Rectangle 9">
            <a:extLst>
              <a:ext uri="{FF2B5EF4-FFF2-40B4-BE49-F238E27FC236}">
                <a16:creationId xmlns:a16="http://schemas.microsoft.com/office/drawing/2014/main" id="{4E866FF9-A729-45F0-A163-10E89E871602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4738255" cy="6858000"/>
          </a:xfrm>
          <a:prstGeom prst="rect">
            <a:avLst/>
          </a:prstGeom>
          <a:solidFill>
            <a:schemeClr val="accent6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D80D70AE-6ECF-4650-B376-CB9BE4A82BF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40080" y="2681105"/>
            <a:ext cx="3401568" cy="1495794"/>
          </a:xfrm>
          <a:solidFill>
            <a:srgbClr val="FFFFFF"/>
          </a:solidFill>
          <a:ln>
            <a:solidFill>
              <a:srgbClr val="262626"/>
            </a:solidFill>
          </a:ln>
        </p:spPr>
        <p:txBody>
          <a:bodyPr>
            <a:normAutofit/>
          </a:bodyPr>
          <a:lstStyle/>
          <a:p>
            <a:r>
              <a:rPr lang="en-IE"/>
              <a:t>Summary</a:t>
            </a:r>
            <a:endParaRPr lang="en-IE" dirty="0"/>
          </a:p>
        </p:txBody>
      </p:sp>
      <p:sp useBgFill="1">
        <p:nvSpPr>
          <p:cNvPr id="15" name="Rectangle 11">
            <a:extLst>
              <a:ext uri="{FF2B5EF4-FFF2-40B4-BE49-F238E27FC236}">
                <a16:creationId xmlns:a16="http://schemas.microsoft.com/office/drawing/2014/main" id="{A804366F-2366-4688-98E7-B101C7BC6146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4753278" y="0"/>
            <a:ext cx="7438722" cy="6857999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16" name="Content Placeholder 2">
            <a:extLst>
              <a:ext uri="{FF2B5EF4-FFF2-40B4-BE49-F238E27FC236}">
                <a16:creationId xmlns:a16="http://schemas.microsoft.com/office/drawing/2014/main" id="{D855C535-7C2B-4B2A-9400-1DE4CFAB9E96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2007128104"/>
              </p:ext>
            </p:extLst>
          </p:nvPr>
        </p:nvGraphicFramePr>
        <p:xfrm>
          <a:off x="5397500" y="639763"/>
          <a:ext cx="6151563" cy="5276850"/>
        </p:xfrm>
        <a:graphic>
          <a:graphicData uri="http://schemas.openxmlformats.org/drawingml/2006/diagram">
            <dgm:relIds xmlns:dgm="http://schemas.openxmlformats.org/drawingml/2006/diagram" xmlns:r="http://schemas.openxmlformats.org/officeDocument/2006/relationships" r:dm="rId2" r:lo="rId3" r:qs="rId4" r:cs="rId5"/>
          </a:graphicData>
        </a:graphic>
      </p:graphicFrame>
    </p:spTree>
    <p:extLst>
      <p:ext uri="{BB962C8B-B14F-4D97-AF65-F5344CB8AC3E}">
        <p14:creationId xmlns:p14="http://schemas.microsoft.com/office/powerpoint/2010/main" val="2601726465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29F88672-9697-4DBB-BE76-874859840364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985769" y="208912"/>
            <a:ext cx="6213068" cy="612181"/>
          </a:xfrm>
        </p:spPr>
        <p:txBody>
          <a:bodyPr>
            <a:normAutofit fontScale="90000"/>
          </a:bodyPr>
          <a:lstStyle/>
          <a:p>
            <a:r>
              <a:rPr lang="en-IE"/>
              <a:t>Gannt diagram</a:t>
            </a:r>
            <a:endParaRPr lang="en-IE" dirty="0"/>
          </a:p>
        </p:txBody>
      </p:sp>
      <p:pic>
        <p:nvPicPr>
          <p:cNvPr id="5" name="Picture 4">
            <a:extLst>
              <a:ext uri="{FF2B5EF4-FFF2-40B4-BE49-F238E27FC236}">
                <a16:creationId xmlns:a16="http://schemas.microsoft.com/office/drawing/2014/main" id="{1250FEAD-E24C-44E0-9C17-C2FBA288919D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250541" y="3863489"/>
            <a:ext cx="9683523" cy="2683791"/>
          </a:xfrm>
          <a:prstGeom prst="rect">
            <a:avLst/>
          </a:prstGeom>
        </p:spPr>
      </p:pic>
      <p:pic>
        <p:nvPicPr>
          <p:cNvPr id="3" name="Picture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231136" y="942116"/>
            <a:ext cx="7610475" cy="280035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13741144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Rectangle 7">
            <a:extLst>
              <a:ext uri="{FF2B5EF4-FFF2-40B4-BE49-F238E27FC236}">
                <a16:creationId xmlns:a16="http://schemas.microsoft.com/office/drawing/2014/main" id="{C33976D1-3430-450C-A978-87A9A6E8E71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9">
            <a:extLst>
              <a:ext uri="{FF2B5EF4-FFF2-40B4-BE49-F238E27FC236}">
                <a16:creationId xmlns:a16="http://schemas.microsoft.com/office/drawing/2014/main" id="{7D6AAC78-7D86-415A-ADC1-2B474807960C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49680" y="1248156"/>
            <a:ext cx="9692640" cy="4361688"/>
          </a:xfrm>
          <a:prstGeom prst="rect">
            <a:avLst/>
          </a:prstGeom>
          <a:solidFill>
            <a:srgbClr val="FFFFF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1">
            <a:extLst>
              <a:ext uri="{FF2B5EF4-FFF2-40B4-BE49-F238E27FC236}">
                <a16:creationId xmlns:a16="http://schemas.microsoft.com/office/drawing/2014/main" id="{F2A658D9-F185-44F1-BA33-D50320D1D078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62228" y="1060704"/>
            <a:ext cx="10067544" cy="4736592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8EF7808C-9BE0-43BB-B045-A5D9D132AE8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467418"/>
            <a:ext cx="7729728" cy="1188720"/>
          </a:xfrm>
          <a:solidFill>
            <a:srgbClr val="FFFFFF"/>
          </a:solidFill>
        </p:spPr>
        <p:txBody>
          <a:bodyPr>
            <a:normAutofit/>
          </a:bodyPr>
          <a:lstStyle/>
          <a:p>
            <a:r>
              <a:rPr lang="en-IE"/>
              <a:t>Repositories</a:t>
            </a:r>
            <a:endParaRPr lang="en-IE" dirty="0"/>
          </a:p>
        </p:txBody>
      </p:sp>
      <p:sp>
        <p:nvSpPr>
          <p:cNvPr id="16" name="Content Placeholder 2">
            <a:extLst>
              <a:ext uri="{FF2B5EF4-FFF2-40B4-BE49-F238E27FC236}">
                <a16:creationId xmlns:a16="http://schemas.microsoft.com/office/drawing/2014/main" id="{DE1AF2F2-BF03-4BB6-810F-4287245FE93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1706062" y="2291262"/>
            <a:ext cx="8779512" cy="2879256"/>
          </a:xfrm>
        </p:spPr>
        <p:txBody>
          <a:bodyPr>
            <a:normAutofit/>
          </a:bodyPr>
          <a:lstStyle/>
          <a:p>
            <a:r>
              <a:rPr lang="en-IE">
                <a:solidFill>
                  <a:srgbClr val="404040"/>
                </a:solidFill>
              </a:rPr>
              <a:t>We used GitHub to back up and store our project files.</a:t>
            </a:r>
          </a:p>
          <a:p>
            <a:r>
              <a:rPr lang="en-IE">
                <a:solidFill>
                  <a:srgbClr val="404040"/>
                </a:solidFill>
              </a:rPr>
              <a:t>If data is lost or deleted, it can easily be recovered.</a:t>
            </a:r>
          </a:p>
          <a:p>
            <a:r>
              <a:rPr lang="en-IE">
                <a:solidFill>
                  <a:srgbClr val="404040"/>
                </a:solidFill>
              </a:rPr>
              <a:t>Allows group members to access the files remotely.</a:t>
            </a:r>
          </a:p>
          <a:p>
            <a:endParaRPr lang="en-IE">
              <a:solidFill>
                <a:srgbClr val="404040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81671368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E85418C5-6C7F-4972-8E69-61114249126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Design Specification</a:t>
            </a:r>
          </a:p>
        </p:txBody>
      </p:sp>
      <p:sp>
        <p:nvSpPr>
          <p:cNvPr id="8" name="Content Placeholder 7">
            <a:extLst>
              <a:ext uri="{FF2B5EF4-FFF2-40B4-BE49-F238E27FC236}">
                <a16:creationId xmlns:a16="http://schemas.microsoft.com/office/drawing/2014/main" id="{AD06A298-A45D-47D5-B914-E7B55224DD71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IE" dirty="0"/>
              <a:t>Raspberry Pi 3 Model B+ </a:t>
            </a:r>
          </a:p>
          <a:p>
            <a:r>
              <a:rPr lang="en-IE" dirty="0"/>
              <a:t>ARM Cortex-A53 CPU 1.4GHz</a:t>
            </a:r>
          </a:p>
          <a:p>
            <a:r>
              <a:rPr lang="en-IE" dirty="0"/>
              <a:t>SRAM of 1GB</a:t>
            </a:r>
          </a:p>
          <a:p>
            <a:endParaRPr lang="en-IE" dirty="0"/>
          </a:p>
          <a:p>
            <a:r>
              <a:rPr lang="en-IE" dirty="0"/>
              <a:t>External drive</a:t>
            </a:r>
          </a:p>
          <a:p>
            <a:r>
              <a:rPr lang="en-IE" dirty="0"/>
              <a:t>Form factor of 2.5 Inch</a:t>
            </a:r>
          </a:p>
          <a:p>
            <a:r>
              <a:rPr lang="en-IE" dirty="0"/>
              <a:t>1TB storage</a:t>
            </a:r>
          </a:p>
        </p:txBody>
      </p:sp>
      <p:pic>
        <p:nvPicPr>
          <p:cNvPr id="10" name="Picture 9">
            <a:extLst>
              <a:ext uri="{FF2B5EF4-FFF2-40B4-BE49-F238E27FC236}">
                <a16:creationId xmlns:a16="http://schemas.microsoft.com/office/drawing/2014/main" id="{57F9CD51-FA43-4416-B4E8-BF8FCA2C2231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t="15656" b="15586"/>
          <a:stretch/>
        </p:blipFill>
        <p:spPr>
          <a:xfrm>
            <a:off x="8629571" y="2894202"/>
            <a:ext cx="3317035" cy="2280695"/>
          </a:xfrm>
          <a:prstGeom prst="rect">
            <a:avLst/>
          </a:prstGeom>
        </p:spPr>
      </p:pic>
      <p:pic>
        <p:nvPicPr>
          <p:cNvPr id="11" name="Picture 10">
            <a:extLst>
              <a:ext uri="{FF2B5EF4-FFF2-40B4-BE49-F238E27FC236}">
                <a16:creationId xmlns:a16="http://schemas.microsoft.com/office/drawing/2014/main" id="{036E192E-E250-4824-8729-9915CD2EEE7D}"/>
              </a:ext>
            </a:extLst>
          </p:cNvPr>
          <p:cNvPicPr>
            <a:picLocks noChangeAspect="1"/>
          </p:cNvPicPr>
          <p:nvPr/>
        </p:nvPicPr>
        <p:blipFill rotWithShape="1">
          <a:blip r:embed="rId3">
            <a:extLst>
              <a:ext uri="{BEBA8EAE-BF5A-486C-A8C5-ECC9F3942E4B}">
                <a14:imgProps xmlns:a14="http://schemas.microsoft.com/office/drawing/2010/main">
                  <a14:imgLayer r:embed="rId4">
                    <a14:imgEffect>
                      <a14:backgroundRemoval t="3867" b="95867" l="22667" r="76067">
                        <a14:foregroundMark x1="25067" y1="66000" x2="25067" y2="88467"/>
                        <a14:foregroundMark x1="25067" y1="8662" x2="25067" y2="56600"/>
                        <a14:foregroundMark x1="25067" y1="88467" x2="33773" y2="91880"/>
                        <a14:foregroundMark x1="57510" y1="95436" x2="70949" y2="96240"/>
                        <a14:foregroundMark x1="71408" y1="96089" x2="74687" y2="27133"/>
                        <a14:foregroundMark x1="74666" y1="14360" x2="63733" y2="3933"/>
                        <a14:foregroundMark x1="63733" y1="3933" x2="25322" y2="8180"/>
                        <a14:foregroundMark x1="68800" y1="46067" x2="37000" y2="48467"/>
                        <a14:foregroundMark x1="37000" y1="48467" x2="25134" y2="56916"/>
                        <a14:foregroundMark x1="24808" y1="66000" x2="26333" y2="89867"/>
                        <a14:foregroundMark x1="26333" y1="89867" x2="72533" y2="95867"/>
                        <a14:foregroundMark x1="72533" y1="95867" x2="67200" y2="81333"/>
                        <a14:foregroundMark x1="67200" y1="81333" x2="69600" y2="47667"/>
                        <a14:backgroundMark x1="24000" y1="56600" x2="24000" y2="66000"/>
                        <a14:backgroundMark x1="33400" y1="93800" x2="56400" y2="97333"/>
                        <a14:backgroundMark x1="27200" y1="93000" x2="59600" y2="97333"/>
                        <a14:backgroundMark x1="22600" y1="11200" x2="24800" y2="7400"/>
                        <a14:backgroundMark x1="23467" y1="8267" x2="25600" y2="7667"/>
                        <a14:backgroundMark x1="75800" y1="13667" x2="75800" y2="27133"/>
                        <a14:backgroundMark x1="58800" y1="96533" x2="33400" y2="92467"/>
                        <a14:backgroundMark x1="69333" y1="97600" x2="75800" y2="95467"/>
                        <a14:backgroundMark x1="39400" y1="94067" x2="32600" y2="92467"/>
                      </a14:backgroundRemoval>
                    </a14:imgEffect>
                  </a14:imgLayer>
                </a14:imgProps>
              </a:ext>
            </a:extLst>
          </a:blip>
          <a:srcRect l="16077" t="2585" r="17257" b="2721"/>
          <a:stretch/>
        </p:blipFill>
        <p:spPr>
          <a:xfrm>
            <a:off x="5945532" y="2466157"/>
            <a:ext cx="2326013" cy="33038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12796528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33BD58F9-78D4-41DE-95BE-A2E2A4DF7B9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IE" dirty="0"/>
              <a:t>Design of system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2845313B-BFA8-4AAB-8449-FB1A06BB492F}"/>
              </a:ext>
            </a:extLst>
          </p:cNvPr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IE" dirty="0"/>
              <a:t>Solution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7C0FCF57-F836-47EF-A27A-80F2CA5C11FB}"/>
              </a:ext>
            </a:extLst>
          </p:cNvPr>
          <p:cNvSpPr>
            <a:spLocks noGrp="1"/>
          </p:cNvSpPr>
          <p:nvPr>
            <p:ph sz="half" idx="2"/>
          </p:nvPr>
        </p:nvSpPr>
        <p:spPr/>
        <p:txBody>
          <a:bodyPr>
            <a:normAutofit/>
          </a:bodyPr>
          <a:lstStyle/>
          <a:p>
            <a:r>
              <a:rPr lang="en-IE" sz="2000" dirty="0"/>
              <a:t>Raspberry Pi connected to 1 TB Hard drive.</a:t>
            </a:r>
          </a:p>
          <a:p>
            <a:r>
              <a:rPr lang="en-IE" sz="2000" dirty="0"/>
              <a:t>Access NAS through the IP Address of the Raspberry Pi on other devices.</a:t>
            </a:r>
          </a:p>
          <a:p>
            <a:endParaRPr lang="en-IE" sz="2000" dirty="0"/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B9ADC028-F482-4BC4-B33B-D50BC7DC9D45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/>
        <p:txBody>
          <a:bodyPr/>
          <a:lstStyle/>
          <a:p>
            <a:r>
              <a:rPr lang="en-IE" dirty="0"/>
              <a:t>Comparisons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2D08B4CA-B2B7-4E52-AC19-2885309E019F}"/>
              </a:ext>
            </a:extLst>
          </p:cNvPr>
          <p:cNvSpPr>
            <a:spLocks noGrp="1"/>
          </p:cNvSpPr>
          <p:nvPr>
            <p:ph sz="quarter" idx="4"/>
          </p:nvPr>
        </p:nvSpPr>
        <p:spPr/>
        <p:txBody>
          <a:bodyPr>
            <a:normAutofit/>
          </a:bodyPr>
          <a:lstStyle/>
          <a:p>
            <a:r>
              <a:rPr lang="en-IE" sz="2400" dirty="0"/>
              <a:t>Using USB as storage device.</a:t>
            </a:r>
          </a:p>
          <a:p>
            <a:r>
              <a:rPr lang="en-IE" sz="2400" dirty="0"/>
              <a:t>Using provided Hard drive as storage device.</a:t>
            </a:r>
          </a:p>
        </p:txBody>
      </p:sp>
      <p:pic>
        <p:nvPicPr>
          <p:cNvPr id="7" name="Picture 6">
            <a:extLst>
              <a:ext uri="{FF2B5EF4-FFF2-40B4-BE49-F238E27FC236}">
                <a16:creationId xmlns:a16="http://schemas.microsoft.com/office/drawing/2014/main" id="{80CCBB3B-F9A4-4485-8059-377D0034D4D4}"/>
              </a:ext>
            </a:extLst>
          </p:cNvPr>
          <p:cNvPicPr/>
          <p:nvPr/>
        </p:nvPicPr>
        <p:blipFill>
          <a:blip r:embed="rId2"/>
          <a:stretch>
            <a:fillRect/>
          </a:stretch>
        </p:blipFill>
        <p:spPr>
          <a:xfrm>
            <a:off x="836612" y="3821113"/>
            <a:ext cx="4926625" cy="2553222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63388FF4-6B63-4208-9E06-551A68AABDB3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6333426" y="4511717"/>
            <a:ext cx="1862618" cy="1862618"/>
          </a:xfrm>
          <a:prstGeom prst="rect">
            <a:avLst/>
          </a:prstGeom>
        </p:spPr>
      </p:pic>
      <p:pic>
        <p:nvPicPr>
          <p:cNvPr id="9" name="Picture 8">
            <a:extLst>
              <a:ext uri="{FF2B5EF4-FFF2-40B4-BE49-F238E27FC236}">
                <a16:creationId xmlns:a16="http://schemas.microsoft.com/office/drawing/2014/main" id="{C3BE6770-861A-4C0A-860B-C6AD860F69CE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8531895" y="3559829"/>
            <a:ext cx="2814506" cy="281450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25943399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FEE228D-3649-4A9D-B71D-FD3A51D0936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186927"/>
            <a:ext cx="7729728" cy="1188720"/>
          </a:xfrm>
        </p:spPr>
        <p:txBody>
          <a:bodyPr/>
          <a:lstStyle/>
          <a:p>
            <a:r>
              <a:rPr lang="en-IE" dirty="0"/>
              <a:t>Implementation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6C200BAE-277F-44FB-B398-8393A79F5734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2231136" y="1618541"/>
            <a:ext cx="7729728" cy="3101983"/>
          </a:xfrm>
        </p:spPr>
        <p:txBody>
          <a:bodyPr/>
          <a:lstStyle/>
          <a:p>
            <a:r>
              <a:rPr lang="en-IE" dirty="0"/>
              <a:t>As a basic test, a USB was used as the storage device to connect to when accessing the NAS.</a:t>
            </a:r>
          </a:p>
          <a:p>
            <a:r>
              <a:rPr lang="en-IE" dirty="0"/>
              <a:t>This was verified to be working by creating a file on Raspbian and accessing it through a PC.</a:t>
            </a:r>
          </a:p>
          <a:p>
            <a:r>
              <a:rPr lang="en-IE" dirty="0"/>
              <a:t>The main test used the External drive as the storage device connected to the Raspberry Pi.</a:t>
            </a:r>
          </a:p>
          <a:p>
            <a:r>
              <a:rPr lang="en-IE" dirty="0"/>
              <a:t>This was verified to be working and the test deemed successful.</a:t>
            </a:r>
          </a:p>
          <a:p>
            <a:pPr marL="0" indent="0">
              <a:buNone/>
            </a:pPr>
            <a:endParaRPr lang="en-IE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5040" b="16007"/>
          <a:stretch/>
        </p:blipFill>
        <p:spPr>
          <a:xfrm>
            <a:off x="3384330" y="4035364"/>
            <a:ext cx="5244663" cy="271227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0318242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bg1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Rectangle 8">
            <a:extLst>
              <a:ext uri="{FF2B5EF4-FFF2-40B4-BE49-F238E27FC236}">
                <a16:creationId xmlns:a16="http://schemas.microsoft.com/office/drawing/2014/main" id="{21292A5D-73B8-4675-8E32-725F825879B5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0" y="0"/>
            <a:ext cx="12192000" cy="6858000"/>
          </a:xfrm>
          <a:prstGeom prst="rect">
            <a:avLst/>
          </a:prstGeom>
          <a:solidFill>
            <a:schemeClr val="bg1">
              <a:lumMod val="9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C9EF36C0-C6DC-4A69-B071-0808E09E3D5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964692"/>
            <a:ext cx="7729728" cy="1188720"/>
          </a:xfrm>
          <a:solidFill>
            <a:schemeClr val="bg1"/>
          </a:solidFill>
          <a:ln>
            <a:solidFill>
              <a:schemeClr val="tx1">
                <a:lumMod val="85000"/>
                <a:lumOff val="15000"/>
              </a:schemeClr>
            </a:solidFill>
          </a:ln>
        </p:spPr>
        <p:txBody>
          <a:bodyPr>
            <a:normAutofit/>
          </a:bodyPr>
          <a:lstStyle/>
          <a:p>
            <a:r>
              <a:rPr lang="en-IE">
                <a:solidFill>
                  <a:schemeClr val="tx1">
                    <a:lumMod val="85000"/>
                    <a:lumOff val="15000"/>
                  </a:schemeClr>
                </a:solidFill>
              </a:rPr>
              <a:t>Cost</a:t>
            </a:r>
          </a:p>
        </p:txBody>
      </p:sp>
      <p:sp>
        <p:nvSpPr>
          <p:cNvPr id="11" name="Rectangle 10">
            <a:extLst>
              <a:ext uri="{FF2B5EF4-FFF2-40B4-BE49-F238E27FC236}">
                <a16:creationId xmlns:a16="http://schemas.microsoft.com/office/drawing/2014/main" id="{91090741-A59B-469D-B35F-12BB7714BD5F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035095" y="2743573"/>
            <a:ext cx="10089588" cy="2996827"/>
          </a:xfrm>
          <a:prstGeom prst="rect">
            <a:avLst/>
          </a:prstGeom>
          <a:noFill/>
          <a:ln w="31750" cap="sq">
            <a:solidFill>
              <a:srgbClr val="FFFFFF"/>
            </a:solidFill>
            <a:miter lim="800000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/>
          </a:p>
        </p:txBody>
      </p:sp>
      <p:sp useBgFill="1">
        <p:nvSpPr>
          <p:cNvPr id="13" name="Rectangle 12">
            <a:extLst>
              <a:ext uri="{FF2B5EF4-FFF2-40B4-BE49-F238E27FC236}">
                <a16:creationId xmlns:a16="http://schemas.microsoft.com/office/drawing/2014/main" id="{7AFBDFBD-17E3-463E-9655-159AA80F0AFA}"/>
              </a:ext>
              <a:ext uri="{C183D7F6-B498-43B3-948B-1728B52AA6E4}">
                <adec:decorative xmlns:adec="http://schemas.microsoft.com/office/drawing/2017/decorative" xmlns="" val="1"/>
              </a:ext>
            </a:extLst>
          </p:cNvPr>
          <p:cNvSpPr>
            <a:spLocks noGrp="1" noRot="1" noChangeAspect="1" noMove="1" noResize="1" noEditPoints="1" noAdjustHandles="1" noChangeArrowheads="1" noChangeShapeType="1" noTextEdit="1"/>
          </p:cNvSpPr>
          <p:nvPr>
            <p:extLst>
              <p:ext uri="{386F3935-93C4-4BCD-93E2-E3B085C9AB24}">
                <p16:designElem xmlns:p16="http://schemas.microsoft.com/office/powerpoint/2015/main" val="1"/>
              </p:ext>
            </p:extLst>
          </p:nvPr>
        </p:nvSpPr>
        <p:spPr>
          <a:xfrm>
            <a:off x="1201565" y="2906962"/>
            <a:ext cx="9756648" cy="2670048"/>
          </a:xfrm>
          <a:prstGeom prst="rect">
            <a:avLst/>
          </a:pr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graphicFrame>
        <p:nvGraphicFramePr>
          <p:cNvPr id="4" name="Content Placeholder 3">
            <a:extLst>
              <a:ext uri="{FF2B5EF4-FFF2-40B4-BE49-F238E27FC236}">
                <a16:creationId xmlns:a16="http://schemas.microsoft.com/office/drawing/2014/main" id="{0FA42BA9-30EE-4D69-B1DE-322323B68D2E}"/>
              </a:ext>
            </a:extLst>
          </p:cNvPr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192897255"/>
              </p:ext>
            </p:extLst>
          </p:nvPr>
        </p:nvGraphicFramePr>
        <p:xfrm>
          <a:off x="1949956" y="3228975"/>
          <a:ext cx="8242879" cy="2030700"/>
        </p:xfrm>
        <a:graphic>
          <a:graphicData uri="http://schemas.openxmlformats.org/drawingml/2006/table">
            <a:tbl>
              <a:tblPr firstRow="1" firstCol="1" bandRow="1">
                <a:tableStyleId>{5C22544A-7EE6-4342-B048-85BDC9FD1C3A}</a:tableStyleId>
              </a:tblPr>
              <a:tblGrid>
                <a:gridCol w="783224">
                  <a:extLst>
                    <a:ext uri="{9D8B030D-6E8A-4147-A177-3AD203B41FA5}">
                      <a16:colId xmlns:a16="http://schemas.microsoft.com/office/drawing/2014/main" val="2331610338"/>
                    </a:ext>
                  </a:extLst>
                </a:gridCol>
                <a:gridCol w="699367">
                  <a:extLst>
                    <a:ext uri="{9D8B030D-6E8A-4147-A177-3AD203B41FA5}">
                      <a16:colId xmlns:a16="http://schemas.microsoft.com/office/drawing/2014/main" val="1018652200"/>
                    </a:ext>
                  </a:extLst>
                </a:gridCol>
                <a:gridCol w="3212720">
                  <a:extLst>
                    <a:ext uri="{9D8B030D-6E8A-4147-A177-3AD203B41FA5}">
                      <a16:colId xmlns:a16="http://schemas.microsoft.com/office/drawing/2014/main" val="4246896531"/>
                    </a:ext>
                  </a:extLst>
                </a:gridCol>
                <a:gridCol w="932071">
                  <a:extLst>
                    <a:ext uri="{9D8B030D-6E8A-4147-A177-3AD203B41FA5}">
                      <a16:colId xmlns:a16="http://schemas.microsoft.com/office/drawing/2014/main" val="1951541993"/>
                    </a:ext>
                  </a:extLst>
                </a:gridCol>
                <a:gridCol w="2615497">
                  <a:extLst>
                    <a:ext uri="{9D8B030D-6E8A-4147-A177-3AD203B41FA5}">
                      <a16:colId xmlns:a16="http://schemas.microsoft.com/office/drawing/2014/main" val="1256676176"/>
                    </a:ext>
                  </a:extLst>
                </a:gridCol>
              </a:tblGrid>
              <a:tr h="340376"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No.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Qty.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Description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Price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Comments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/>
                </a:tc>
                <a:extLst>
                  <a:ext uri="{0D108BD9-81ED-4DB2-BD59-A6C34878D82A}">
                    <a16:rowId xmlns:a16="http://schemas.microsoft.com/office/drawing/2014/main" val="1244657604"/>
                  </a:ext>
                </a:extLst>
              </a:tr>
              <a:tr h="672450"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1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1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Raspberry Pi 3 Model B+ Starter Pack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€60.00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Provided by the college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/>
                </a:tc>
                <a:extLst>
                  <a:ext uri="{0D108BD9-81ED-4DB2-BD59-A6C34878D82A}">
                    <a16:rowId xmlns:a16="http://schemas.microsoft.com/office/drawing/2014/main" val="3631941585"/>
                  </a:ext>
                </a:extLst>
              </a:tr>
              <a:tr h="672450"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2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1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l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External Hard Drive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€50.00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ct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Shared among group members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/>
                </a:tc>
                <a:extLst>
                  <a:ext uri="{0D108BD9-81ED-4DB2-BD59-A6C34878D82A}">
                    <a16:rowId xmlns:a16="http://schemas.microsoft.com/office/drawing/2014/main" val="4178618970"/>
                  </a:ext>
                </a:extLst>
              </a:tr>
              <a:tr h="340376"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Total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endParaRPr lang="en-IE" sz="13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endParaRPr lang="en-IE" sz="1300">
                        <a:effectLst/>
                        <a:latin typeface="Times New Roman" panose="02020603050405020304" pitchFamily="18" charset="0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€110.00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 anchor="b"/>
                </a:tc>
                <a:tc>
                  <a:txBody>
                    <a:bodyPr/>
                    <a:lstStyle/>
                    <a:p>
                      <a:pPr algn="r">
                        <a:lnSpc>
                          <a:spcPct val="150000"/>
                        </a:lnSpc>
                        <a:spcAft>
                          <a:spcPts val="0"/>
                        </a:spcAft>
                      </a:pPr>
                      <a:r>
                        <a:rPr lang="en-IE" sz="1500" kern="0">
                          <a:effectLst/>
                        </a:rPr>
                        <a:t> </a:t>
                      </a:r>
                      <a:endParaRPr lang="en-IE" sz="1600" kern="100">
                        <a:effectLst/>
                        <a:latin typeface="Times New Roman" panose="02020603050405020304" pitchFamily="18" charset="0"/>
                        <a:ea typeface="SimSun" panose="02010600030101010101" pitchFamily="2" charset="-122"/>
                      </a:endParaRPr>
                    </a:p>
                  </a:txBody>
                  <a:tcPr marL="90565" marR="90565" marT="0" marB="0"/>
                </a:tc>
                <a:extLst>
                  <a:ext uri="{0D108BD9-81ED-4DB2-BD59-A6C34878D82A}">
                    <a16:rowId xmlns:a16="http://schemas.microsoft.com/office/drawing/2014/main" val="827731608"/>
                  </a:ext>
                </a:extLst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277179019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2925372-1A60-4208-B285-8CC4E04985F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2231136" y="331350"/>
            <a:ext cx="7729728" cy="1188720"/>
          </a:xfrm>
        </p:spPr>
        <p:txBody>
          <a:bodyPr/>
          <a:lstStyle/>
          <a:p>
            <a:r>
              <a:rPr lang="en-IE" dirty="0"/>
              <a:t>Results and conclusion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C14FF4B-C2C4-44F1-B31C-33D711C624BF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1581912" y="1732974"/>
            <a:ext cx="4271771" cy="3101982"/>
          </a:xfrm>
        </p:spPr>
        <p:txBody>
          <a:bodyPr/>
          <a:lstStyle/>
          <a:p>
            <a:r>
              <a:rPr lang="en-IE" dirty="0"/>
              <a:t>Files can be created, stored and accessed on the Raspberry Pi NAS using the external hard drive.</a:t>
            </a:r>
          </a:p>
          <a:p>
            <a:r>
              <a:rPr lang="en-IE" dirty="0"/>
              <a:t>Must all be on the same network.</a:t>
            </a:r>
          </a:p>
          <a:p>
            <a:r>
              <a:rPr lang="en-IE" dirty="0"/>
              <a:t>Requires IP and password to be accessed.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BEDF5410-8ED0-47F6-90E8-4C0B0868635E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339841" y="1732974"/>
            <a:ext cx="4270247" cy="3101982"/>
          </a:xfrm>
        </p:spPr>
        <p:txBody>
          <a:bodyPr/>
          <a:lstStyle/>
          <a:p>
            <a:r>
              <a:rPr lang="en-IE" dirty="0"/>
              <a:t>Cheap in comparison to other NAS systems e.g. Synology.</a:t>
            </a:r>
          </a:p>
          <a:p>
            <a:r>
              <a:rPr lang="en-IE" dirty="0"/>
              <a:t>Low power, cheaper long term.</a:t>
            </a:r>
          </a:p>
          <a:p>
            <a:r>
              <a:rPr lang="en-IE" dirty="0"/>
              <a:t>VPN implementation would allow remote access.</a:t>
            </a:r>
          </a:p>
          <a:p>
            <a:r>
              <a:rPr lang="en-IE" dirty="0"/>
              <a:t>Extra cost associated with VPN, so not implemented.</a:t>
            </a:r>
          </a:p>
          <a:p>
            <a:endParaRPr lang="en-IE" dirty="0"/>
          </a:p>
        </p:txBody>
      </p:sp>
      <p:pic>
        <p:nvPicPr>
          <p:cNvPr id="5" name="Picture 4" descr="A remote-access VPN connection allows an individual user to connect to a private business network from a remote location using a laptop or desktop computer connected to the Internet.">
            <a:extLst>
              <a:ext uri="{FF2B5EF4-FFF2-40B4-BE49-F238E27FC236}">
                <a16:creationId xmlns:a16="http://schemas.microsoft.com/office/drawing/2014/main" id="{DB43A620-9EBE-4896-9DE1-5400771DF46E}"/>
              </a:ext>
            </a:extLst>
          </p:cNvPr>
          <p:cNvPicPr/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/>
          <a:stretch>
            <a:fillRect/>
          </a:stretch>
        </p:blipFill>
        <p:spPr bwMode="auto">
          <a:xfrm>
            <a:off x="6338319" y="4145399"/>
            <a:ext cx="4587828" cy="2600633"/>
          </a:xfrm>
          <a:prstGeom prst="rect">
            <a:avLst/>
          </a:prstGeom>
          <a:noFill/>
          <a:ln>
            <a:noFill/>
          </a:ln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 cstate="hq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3193" t="5435" b="7226"/>
          <a:stretch/>
        </p:blipFill>
        <p:spPr>
          <a:xfrm>
            <a:off x="1265853" y="3673768"/>
            <a:ext cx="4540469" cy="307226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603332"/>
      </p:ext>
    </p:extLst>
  </p:cSld>
  <p:clrMapOvr>
    <a:masterClrMapping/>
  </p:clrMapOvr>
</p:sld>
</file>

<file path=ppt/theme/theme1.xml><?xml version="1.0" encoding="utf-8"?>
<a:theme xmlns:a="http://schemas.openxmlformats.org/drawingml/2006/main" name="Parcel">
  <a:themeElements>
    <a:clrScheme name="Parcel">
      <a:dk1>
        <a:srgbClr val="000000"/>
      </a:dk1>
      <a:lt1>
        <a:srgbClr val="FFFFFF"/>
      </a:lt1>
      <a:dk2>
        <a:srgbClr val="4A5356"/>
      </a:dk2>
      <a:lt2>
        <a:srgbClr val="E8E3CE"/>
      </a:lt2>
      <a:accent1>
        <a:srgbClr val="F6A21D"/>
      </a:accent1>
      <a:accent2>
        <a:srgbClr val="9BAFB5"/>
      </a:accent2>
      <a:accent3>
        <a:srgbClr val="C96731"/>
      </a:accent3>
      <a:accent4>
        <a:srgbClr val="9CA383"/>
      </a:accent4>
      <a:accent5>
        <a:srgbClr val="87795D"/>
      </a:accent5>
      <a:accent6>
        <a:srgbClr val="A0988C"/>
      </a:accent6>
      <a:hlink>
        <a:srgbClr val="00B0F0"/>
      </a:hlink>
      <a:folHlink>
        <a:srgbClr val="738F97"/>
      </a:folHlink>
    </a:clrScheme>
    <a:fontScheme name="Parcel">
      <a:maj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Gill Sans MT" panose="020B0502020104020203"/>
        <a:ea typeface=""/>
        <a:cs typeface=""/>
        <a:font script="Grek" typeface="Corbel"/>
        <a:font script="Cyrl" typeface="Corbel"/>
        <a:font script="Jpan" typeface="HGｺﾞｼｯｸE"/>
        <a:font script="Hang" typeface="휴먼매직체"/>
        <a:font script="Hans" typeface="华文中宋"/>
        <a:font script="Hant" typeface="微軟正黑體"/>
        <a:font script="Arab" typeface="Majalla UI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inorFont>
    </a:fontScheme>
    <a:fmtScheme name="Parcel">
      <a: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107000"/>
                <a:lumMod val="103000"/>
              </a:schemeClr>
            </a:gs>
            <a:gs pos="100000">
              <a:schemeClr val="phClr">
                <a:tint val="82000"/>
                <a:satMod val="109000"/>
                <a:lumMod val="103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7000"/>
                <a:satMod val="100000"/>
                <a:lumMod val="102000"/>
              </a:schemeClr>
            </a:gs>
            <a:gs pos="50000">
              <a:schemeClr val="phClr">
                <a:shade val="100000"/>
                <a:satMod val="103000"/>
                <a:lumMod val="100000"/>
              </a:schemeClr>
            </a:gs>
            <a:gs pos="100000">
              <a:schemeClr val="phClr">
                <a:shade val="93000"/>
                <a:satMod val="110000"/>
                <a:lumMod val="99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</a:ln>
        <a:ln w="12700" cap="flat" cmpd="sng" algn="ctr">
          <a:solidFill>
            <a:schemeClr val="phClr"/>
          </a:solidFill>
          <a:prstDash val="solid"/>
        </a:ln>
        <a:ln w="31750" cap="flat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5880" dist="15240" dir="5400000" algn="ctr" rotWithShape="0">
              <a:srgbClr val="000000">
                <a:alpha val="45000"/>
              </a:srgbClr>
            </a:outerShdw>
          </a:effectLst>
          <a:scene3d>
            <a:camera prst="orthographicFront">
              <a:rot lat="0" lon="0" rev="0"/>
            </a:camera>
            <a:lightRig rig="brightRoom" dir="tl"/>
          </a:scene3d>
          <a:sp3d prstMaterial="dkEdge">
            <a:bevelT w="0" h="0"/>
          </a:sp3d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7000"/>
                <a:shade val="100000"/>
                <a:satMod val="185000"/>
                <a:lumMod val="120000"/>
              </a:schemeClr>
            </a:gs>
            <a:gs pos="100000">
              <a:schemeClr val="phClr">
                <a:tint val="96000"/>
                <a:shade val="95000"/>
                <a:satMod val="215000"/>
                <a:lumMod val="80000"/>
              </a:schemeClr>
            </a:gs>
          </a:gsLst>
          <a:path path="circle">
            <a:fillToRect l="50000" t="55000" r="125000" b="100000"/>
          </a:path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Parcel" id="{8BEC4385-4EB9-4D53-BFB5-0EA123736B6D}" vid="{4DB32801-28C0-48B0-8C1D-A9A58613615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</TotalTime>
  <Words>337</Words>
  <Application>Microsoft Office PowerPoint</Application>
  <PresentationFormat>Widescreen</PresentationFormat>
  <Paragraphs>62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5" baseType="lpstr">
      <vt:lpstr>SimSun</vt:lpstr>
      <vt:lpstr>Arial</vt:lpstr>
      <vt:lpstr>Gill Sans MT</vt:lpstr>
      <vt:lpstr>Times New Roman</vt:lpstr>
      <vt:lpstr>Parcel</vt:lpstr>
      <vt:lpstr>Raspberry Pi NAS</vt:lpstr>
      <vt:lpstr>Summary</vt:lpstr>
      <vt:lpstr>Gannt diagram</vt:lpstr>
      <vt:lpstr>Repositories</vt:lpstr>
      <vt:lpstr>Design Specification</vt:lpstr>
      <vt:lpstr>Design of system</vt:lpstr>
      <vt:lpstr>Implementation</vt:lpstr>
      <vt:lpstr>Cost</vt:lpstr>
      <vt:lpstr>Results and conclusion</vt:lpstr>
      <vt:lpstr>Thank you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Raspberry Pi NAS</dc:title>
  <dc:creator>Diarmaid</dc:creator>
  <cp:lastModifiedBy>Diarmaid Walsh</cp:lastModifiedBy>
  <cp:revision>3</cp:revision>
  <dcterms:created xsi:type="dcterms:W3CDTF">2019-04-27T21:52:55Z</dcterms:created>
  <dcterms:modified xsi:type="dcterms:W3CDTF">2019-04-29T07:57:26Z</dcterms:modified>
</cp:coreProperties>
</file>